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senal" charset="1" panose="00000500000000000000"/>
      <p:regular r:id="rId10"/>
    </p:embeddedFont>
    <p:embeddedFont>
      <p:font typeface="Arsenal Bold" charset="1" panose="00000800000000000000"/>
      <p:regular r:id="rId11"/>
    </p:embeddedFont>
    <p:embeddedFont>
      <p:font typeface="Arsenal Italics" charset="1" panose="00000500000000000000"/>
      <p:regular r:id="rId12"/>
    </p:embeddedFont>
    <p:embeddedFont>
      <p:font typeface="Arsenal Bold Italics" charset="1" panose="00000800000000000000"/>
      <p:regular r:id="rId13"/>
    </p:embeddedFont>
    <p:embeddedFont>
      <p:font typeface="Radley" charset="1" panose="00000500000000000000"/>
      <p:regular r:id="rId14"/>
    </p:embeddedFont>
    <p:embeddedFont>
      <p:font typeface="Radley Italics" charset="1" panose="000005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2.png" Type="http://schemas.openxmlformats.org/officeDocument/2006/relationships/image"/><Relationship Id="rId5"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GAlt_oM1k.mp4" Type="http://schemas.openxmlformats.org/officeDocument/2006/relationships/video"/><Relationship Id="rId4" Target="../media/VAGAlt_oM1k.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852" y="0"/>
            <a:ext cx="18285148" cy="10287000"/>
          </a:xfrm>
          <a:custGeom>
            <a:avLst/>
            <a:gdLst/>
            <a:ahLst/>
            <a:cxnLst/>
            <a:rect r="r" b="b" t="t" l="l"/>
            <a:pathLst>
              <a:path h="10287000" w="18285148">
                <a:moveTo>
                  <a:pt x="0" y="0"/>
                </a:moveTo>
                <a:lnTo>
                  <a:pt x="18285148" y="0"/>
                </a:lnTo>
                <a:lnTo>
                  <a:pt x="18285148" y="10287000"/>
                </a:lnTo>
                <a:lnTo>
                  <a:pt x="0" y="10287000"/>
                </a:lnTo>
                <a:lnTo>
                  <a:pt x="0" y="0"/>
                </a:lnTo>
                <a:close/>
              </a:path>
            </a:pathLst>
          </a:custGeom>
          <a:blipFill>
            <a:blip r:embed="rId6"/>
            <a:stretch>
              <a:fillRect l="-6258" t="0" r="-6259" b="0"/>
            </a:stretch>
          </a:blipFill>
        </p:spPr>
      </p:sp>
      <p:grpSp>
        <p:nvGrpSpPr>
          <p:cNvPr name="Group 8" id="8"/>
          <p:cNvGrpSpPr/>
          <p:nvPr/>
        </p:nvGrpSpPr>
        <p:grpSpPr>
          <a:xfrm rot="0">
            <a:off x="1486828" y="2788182"/>
            <a:ext cx="5977054" cy="1742634"/>
            <a:chOff x="0" y="0"/>
            <a:chExt cx="7969405" cy="2323512"/>
          </a:xfrm>
        </p:grpSpPr>
        <p:sp>
          <p:nvSpPr>
            <p:cNvPr name="Freeform 9" id="9"/>
            <p:cNvSpPr/>
            <p:nvPr/>
          </p:nvSpPr>
          <p:spPr>
            <a:xfrm flipH="false" flipV="false" rot="0">
              <a:off x="0" y="0"/>
              <a:ext cx="7969377" cy="2323465"/>
            </a:xfrm>
            <a:custGeom>
              <a:avLst/>
              <a:gdLst/>
              <a:ahLst/>
              <a:cxnLst/>
              <a:rect r="r" b="b" t="t" l="l"/>
              <a:pathLst>
                <a:path h="2323465" w="7969377">
                  <a:moveTo>
                    <a:pt x="0" y="0"/>
                  </a:moveTo>
                  <a:lnTo>
                    <a:pt x="7969377" y="0"/>
                  </a:lnTo>
                  <a:lnTo>
                    <a:pt x="7969377" y="2323465"/>
                  </a:lnTo>
                  <a:lnTo>
                    <a:pt x="0" y="2323465"/>
                  </a:lnTo>
                  <a:close/>
                </a:path>
              </a:pathLst>
            </a:custGeom>
            <a:solidFill>
              <a:srgbClr val="FFFFFF"/>
            </a:solidFill>
          </p:spPr>
        </p:sp>
      </p:grpSp>
      <p:sp>
        <p:nvSpPr>
          <p:cNvPr name="Freeform 10" id="10" descr="A close up of a sign  Description automatically generated"/>
          <p:cNvSpPr/>
          <p:nvPr/>
        </p:nvSpPr>
        <p:spPr>
          <a:xfrm flipH="false" flipV="false" rot="0">
            <a:off x="1693424" y="3352702"/>
            <a:ext cx="2101058" cy="588460"/>
          </a:xfrm>
          <a:custGeom>
            <a:avLst/>
            <a:gdLst/>
            <a:ahLst/>
            <a:cxnLst/>
            <a:rect r="r" b="b" t="t" l="l"/>
            <a:pathLst>
              <a:path h="588460" w="2101058">
                <a:moveTo>
                  <a:pt x="0" y="0"/>
                </a:moveTo>
                <a:lnTo>
                  <a:pt x="2101058" y="0"/>
                </a:lnTo>
                <a:lnTo>
                  <a:pt x="2101058" y="588460"/>
                </a:lnTo>
                <a:lnTo>
                  <a:pt x="0" y="588460"/>
                </a:lnTo>
                <a:lnTo>
                  <a:pt x="0" y="0"/>
                </a:lnTo>
                <a:close/>
              </a:path>
            </a:pathLst>
          </a:custGeom>
          <a:blipFill>
            <a:blip r:embed="rId3"/>
            <a:stretch>
              <a:fillRect l="0" t="0" r="0" b="-19357"/>
            </a:stretch>
          </a:blipFill>
        </p:spPr>
      </p:sp>
      <p:sp>
        <p:nvSpPr>
          <p:cNvPr name="Freeform 11" id="11"/>
          <p:cNvSpPr/>
          <p:nvPr/>
        </p:nvSpPr>
        <p:spPr>
          <a:xfrm flipH="false" flipV="false" rot="0">
            <a:off x="6039635" y="3184048"/>
            <a:ext cx="971916" cy="950902"/>
          </a:xfrm>
          <a:custGeom>
            <a:avLst/>
            <a:gdLst/>
            <a:ahLst/>
            <a:cxnLst/>
            <a:rect r="r" b="b" t="t" l="l"/>
            <a:pathLst>
              <a:path h="950902" w="971916">
                <a:moveTo>
                  <a:pt x="0" y="0"/>
                </a:moveTo>
                <a:lnTo>
                  <a:pt x="971916" y="0"/>
                </a:lnTo>
                <a:lnTo>
                  <a:pt x="971916" y="950902"/>
                </a:lnTo>
                <a:lnTo>
                  <a:pt x="0" y="950902"/>
                </a:lnTo>
                <a:lnTo>
                  <a:pt x="0" y="0"/>
                </a:lnTo>
                <a:close/>
              </a:path>
            </a:pathLst>
          </a:custGeom>
          <a:blipFill>
            <a:blip r:embed="rId4"/>
            <a:stretch>
              <a:fillRect l="0" t="0" r="0" b="0"/>
            </a:stretch>
          </a:blipFill>
        </p:spPr>
      </p:sp>
      <p:sp>
        <p:nvSpPr>
          <p:cNvPr name="Freeform 12" id="12"/>
          <p:cNvSpPr/>
          <p:nvPr/>
        </p:nvSpPr>
        <p:spPr>
          <a:xfrm flipH="false" flipV="false" rot="0">
            <a:off x="4260206" y="3250053"/>
            <a:ext cx="1198540" cy="793758"/>
          </a:xfrm>
          <a:custGeom>
            <a:avLst/>
            <a:gdLst/>
            <a:ahLst/>
            <a:cxnLst/>
            <a:rect r="r" b="b" t="t" l="l"/>
            <a:pathLst>
              <a:path h="793758" w="1198540">
                <a:moveTo>
                  <a:pt x="0" y="0"/>
                </a:moveTo>
                <a:lnTo>
                  <a:pt x="1198540" y="0"/>
                </a:lnTo>
                <a:lnTo>
                  <a:pt x="1198540" y="793758"/>
                </a:lnTo>
                <a:lnTo>
                  <a:pt x="0" y="793758"/>
                </a:lnTo>
                <a:lnTo>
                  <a:pt x="0" y="0"/>
                </a:lnTo>
                <a:close/>
              </a:path>
            </a:pathLst>
          </a:custGeom>
          <a:blipFill>
            <a:blip r:embed="rId5"/>
            <a:stretch>
              <a:fillRect l="0" t="0" r="0" b="0"/>
            </a:stretch>
          </a:blipFill>
        </p:spPr>
      </p:sp>
      <p:sp>
        <p:nvSpPr>
          <p:cNvPr name="AutoShape 13" id="13"/>
          <p:cNvSpPr/>
          <p:nvPr/>
        </p:nvSpPr>
        <p:spPr>
          <a:xfrm>
            <a:off x="3960303" y="3392660"/>
            <a:ext cx="19050" cy="969952"/>
          </a:xfrm>
          <a:prstGeom prst="line">
            <a:avLst/>
          </a:prstGeom>
          <a:ln cap="rnd" w="9525">
            <a:solidFill>
              <a:srgbClr val="FFFFFF"/>
            </a:solidFill>
            <a:prstDash val="solid"/>
            <a:headEnd type="none" len="sm" w="sm"/>
            <a:tailEnd type="none" len="sm" w="sm"/>
          </a:ln>
        </p:spPr>
      </p:sp>
      <p:sp>
        <p:nvSpPr>
          <p:cNvPr name="AutoShape 14" id="14"/>
          <p:cNvSpPr/>
          <p:nvPr/>
        </p:nvSpPr>
        <p:spPr>
          <a:xfrm>
            <a:off x="5739599" y="3240528"/>
            <a:ext cx="19050" cy="969952"/>
          </a:xfrm>
          <a:prstGeom prst="line">
            <a:avLst/>
          </a:prstGeom>
          <a:ln cap="rnd" w="9525">
            <a:solidFill>
              <a:srgbClr val="FFFFFF"/>
            </a:solidFill>
            <a:prstDash val="solid"/>
            <a:headEnd type="none" len="sm" w="sm"/>
            <a:tailEnd type="none" len="sm" w="sm"/>
          </a:ln>
        </p:spPr>
      </p:sp>
      <p:sp>
        <p:nvSpPr>
          <p:cNvPr name="TextBox 15" id="15"/>
          <p:cNvSpPr txBox="true"/>
          <p:nvPr/>
        </p:nvSpPr>
        <p:spPr>
          <a:xfrm rot="0">
            <a:off x="10797910" y="6757393"/>
            <a:ext cx="6865990" cy="3467100"/>
          </a:xfrm>
          <a:prstGeom prst="rect">
            <a:avLst/>
          </a:prstGeom>
        </p:spPr>
        <p:txBody>
          <a:bodyPr anchor="t" rtlCol="false" tIns="0" lIns="0" bIns="0" rIns="0">
            <a:spAutoFit/>
          </a:bodyPr>
          <a:lstStyle/>
          <a:p>
            <a:pPr algn="l">
              <a:lnSpc>
                <a:spcPts val="3840"/>
              </a:lnSpc>
            </a:pPr>
            <a:r>
              <a:rPr lang="en-US" sz="3200">
                <a:solidFill>
                  <a:srgbClr val="FFFFFF"/>
                </a:solidFill>
                <a:latin typeface="Arial"/>
              </a:rPr>
              <a:t>Rahul K Shah</a:t>
            </a:r>
          </a:p>
          <a:p>
            <a:pPr algn="l">
              <a:lnSpc>
                <a:spcPts val="3840"/>
              </a:lnSpc>
            </a:pPr>
            <a:r>
              <a:rPr lang="en-US" sz="3200">
                <a:solidFill>
                  <a:srgbClr val="FFFFFF"/>
                </a:solidFill>
                <a:latin typeface="Arial"/>
              </a:rPr>
              <a:t>Adil Tansawala </a:t>
            </a:r>
          </a:p>
          <a:p>
            <a:pPr algn="l">
              <a:lnSpc>
                <a:spcPts val="3840"/>
              </a:lnSpc>
            </a:pPr>
            <a:r>
              <a:rPr lang="en-US" sz="3200">
                <a:solidFill>
                  <a:srgbClr val="FFFFFF"/>
                </a:solidFill>
                <a:latin typeface="Arial"/>
              </a:rPr>
              <a:t>Smit Patel</a:t>
            </a:r>
          </a:p>
          <a:p>
            <a:pPr algn="l">
              <a:lnSpc>
                <a:spcPts val="3840"/>
              </a:lnSpc>
            </a:pPr>
            <a:r>
              <a:rPr lang="en-US" sz="3200">
                <a:solidFill>
                  <a:srgbClr val="FFFFFF"/>
                </a:solidFill>
                <a:latin typeface="Arial"/>
              </a:rPr>
              <a:t>Vedanshu Sharma</a:t>
            </a:r>
          </a:p>
          <a:p>
            <a:pPr algn="l">
              <a:lnSpc>
                <a:spcPts val="3840"/>
              </a:lnSpc>
            </a:pPr>
            <a:r>
              <a:rPr lang="en-US" sz="3200">
                <a:solidFill>
                  <a:srgbClr val="FFFFFF"/>
                </a:solidFill>
                <a:latin typeface="Arial"/>
              </a:rPr>
              <a:t>Nishant Prajapati</a:t>
            </a:r>
          </a:p>
          <a:p>
            <a:pPr algn="l">
              <a:lnSpc>
                <a:spcPts val="3840"/>
              </a:lnSpc>
            </a:pPr>
          </a:p>
          <a:p>
            <a:pPr algn="l">
              <a:lnSpc>
                <a:spcPts val="3840"/>
              </a:lnSpc>
            </a:pPr>
          </a:p>
        </p:txBody>
      </p:sp>
      <p:sp>
        <p:nvSpPr>
          <p:cNvPr name="TextBox 16" id="16"/>
          <p:cNvSpPr txBox="true"/>
          <p:nvPr/>
        </p:nvSpPr>
        <p:spPr>
          <a:xfrm rot="0">
            <a:off x="1353069" y="5110253"/>
            <a:ext cx="12221626" cy="2794638"/>
          </a:xfrm>
          <a:prstGeom prst="rect">
            <a:avLst/>
          </a:prstGeom>
        </p:spPr>
        <p:txBody>
          <a:bodyPr anchor="t" rtlCol="false" tIns="0" lIns="0" bIns="0" rIns="0">
            <a:spAutoFit/>
          </a:bodyPr>
          <a:lstStyle/>
          <a:p>
            <a:pPr algn="l">
              <a:lnSpc>
                <a:spcPts val="7884"/>
              </a:lnSpc>
            </a:pPr>
            <a:r>
              <a:rPr lang="en-US" sz="7300" spc="-146">
                <a:solidFill>
                  <a:srgbClr val="FFFFFF"/>
                </a:solidFill>
                <a:latin typeface="Arsenal"/>
              </a:rPr>
              <a:t>Smart Traffic Management Using Deep Learning</a:t>
            </a:r>
          </a:p>
          <a:p>
            <a:pPr algn="l">
              <a:lnSpc>
                <a:spcPts val="6156"/>
              </a:lnSpc>
            </a:pPr>
            <a:r>
              <a:rPr lang="en-US" sz="5700" spc="-114">
                <a:solidFill>
                  <a:srgbClr val="FFFFFF"/>
                </a:solidFill>
                <a:latin typeface="Arsenal"/>
              </a:rPr>
              <a:t>Team Id- 6451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30075" y="4284028"/>
            <a:ext cx="10427851" cy="1557019"/>
          </a:xfrm>
          <a:prstGeom prst="rect">
            <a:avLst/>
          </a:prstGeom>
        </p:spPr>
        <p:txBody>
          <a:bodyPr anchor="t" rtlCol="false" tIns="0" lIns="0" bIns="0" rIns="0">
            <a:spAutoFit/>
          </a:bodyPr>
          <a:lstStyle/>
          <a:p>
            <a:pPr algn="ctr">
              <a:lnSpc>
                <a:spcPts val="12880"/>
              </a:lnSpc>
            </a:pPr>
            <a:r>
              <a:rPr lang="en-US" sz="9200" spc="-184">
                <a:solidFill>
                  <a:srgbClr val="000000"/>
                </a:solidFill>
                <a:latin typeface="Arsenal"/>
              </a:rPr>
              <a:t>Code &amp; Implementation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71923" y="590359"/>
            <a:ext cx="15347763" cy="962406"/>
          </a:xfrm>
          <a:prstGeom prst="rect">
            <a:avLst/>
          </a:prstGeom>
        </p:spPr>
        <p:txBody>
          <a:bodyPr anchor="t" rtlCol="false" tIns="0" lIns="0" bIns="0" rIns="0">
            <a:spAutoFit/>
          </a:bodyPr>
          <a:lstStyle/>
          <a:p>
            <a:pPr algn="ctr">
              <a:lnSpc>
                <a:spcPts val="7452"/>
              </a:lnSpc>
            </a:pPr>
            <a:r>
              <a:rPr lang="en-US" sz="6900" spc="-138">
                <a:solidFill>
                  <a:srgbClr val="000000"/>
                </a:solidFill>
                <a:latin typeface="Arsenal"/>
              </a:rPr>
              <a:t>Working</a:t>
            </a:r>
          </a:p>
        </p:txBody>
      </p:sp>
      <p:sp>
        <p:nvSpPr>
          <p:cNvPr name="TextBox 3" id="3"/>
          <p:cNvSpPr txBox="true"/>
          <p:nvPr/>
        </p:nvSpPr>
        <p:spPr>
          <a:xfrm rot="0">
            <a:off x="1459244" y="2691154"/>
            <a:ext cx="4768596" cy="879729"/>
          </a:xfrm>
          <a:prstGeom prst="rect">
            <a:avLst/>
          </a:prstGeom>
        </p:spPr>
        <p:txBody>
          <a:bodyPr anchor="t" rtlCol="false" tIns="0" lIns="0" bIns="0" rIns="0">
            <a:spAutoFit/>
          </a:bodyPr>
          <a:lstStyle/>
          <a:p>
            <a:pPr algn="ctr">
              <a:lnSpc>
                <a:spcPts val="7128"/>
              </a:lnSpc>
            </a:pPr>
            <a:r>
              <a:rPr lang="en-US" sz="5400">
                <a:solidFill>
                  <a:srgbClr val="000000"/>
                </a:solidFill>
                <a:latin typeface="Radley"/>
              </a:rPr>
              <a:t>Initial</a:t>
            </a:r>
          </a:p>
        </p:txBody>
      </p:sp>
      <p:sp>
        <p:nvSpPr>
          <p:cNvPr name="TextBox 4" id="4"/>
          <p:cNvSpPr txBox="true"/>
          <p:nvPr/>
        </p:nvSpPr>
        <p:spPr>
          <a:xfrm rot="0">
            <a:off x="1462132" y="4159788"/>
            <a:ext cx="4768596" cy="4229481"/>
          </a:xfrm>
          <a:prstGeom prst="rect">
            <a:avLst/>
          </a:prstGeom>
        </p:spPr>
        <p:txBody>
          <a:bodyPr anchor="t" rtlCol="false" tIns="0" lIns="0" bIns="0" rIns="0">
            <a:spAutoFit/>
          </a:bodyPr>
          <a:lstStyle/>
          <a:p>
            <a:pPr algn="ctr">
              <a:lnSpc>
                <a:spcPts val="4883"/>
              </a:lnSpc>
            </a:pPr>
            <a:r>
              <a:rPr lang="en-US" sz="3699">
                <a:solidFill>
                  <a:srgbClr val="000000"/>
                </a:solidFill>
                <a:latin typeface="Radley"/>
              </a:rPr>
              <a:t>There are 4 lanes:</a:t>
            </a:r>
          </a:p>
          <a:p>
            <a:pPr algn="l" marL="1478907" indent="-492969" lvl="2">
              <a:lnSpc>
                <a:spcPts val="4079"/>
              </a:lnSpc>
              <a:buFont typeface="Arial"/>
              <a:buChar char="⚬"/>
            </a:pPr>
            <a:r>
              <a:rPr lang="en-US" sz="3399">
                <a:solidFill>
                  <a:srgbClr val="000000"/>
                </a:solidFill>
                <a:latin typeface="Radley"/>
              </a:rPr>
              <a:t>1ˢᵗ lane is open</a:t>
            </a:r>
          </a:p>
          <a:p>
            <a:pPr algn="l" marL="1478907" indent="-492969" lvl="2">
              <a:lnSpc>
                <a:spcPts val="4079"/>
              </a:lnSpc>
              <a:buFont typeface="Arial"/>
              <a:buChar char="⚬"/>
            </a:pPr>
            <a:r>
              <a:rPr lang="en-US" sz="3399">
                <a:solidFill>
                  <a:srgbClr val="000000"/>
                </a:solidFill>
                <a:latin typeface="Radley"/>
              </a:rPr>
              <a:t>2ⁿᵈ assigned X sec timer</a:t>
            </a:r>
          </a:p>
          <a:p>
            <a:pPr algn="l" marL="1478907" indent="-492969" lvl="2">
              <a:lnSpc>
                <a:spcPts val="4079"/>
              </a:lnSpc>
              <a:buFont typeface="Arial"/>
              <a:buChar char="⚬"/>
            </a:pPr>
            <a:r>
              <a:rPr lang="en-US" sz="3399">
                <a:solidFill>
                  <a:srgbClr val="000000"/>
                </a:solidFill>
                <a:latin typeface="Radley"/>
              </a:rPr>
              <a:t>3ʳᵈ assigned STOP</a:t>
            </a:r>
          </a:p>
          <a:p>
            <a:pPr algn="l" marL="1478907" indent="-492969" lvl="2">
              <a:lnSpc>
                <a:spcPts val="4079"/>
              </a:lnSpc>
              <a:buFont typeface="Arial"/>
              <a:buChar char="⚬"/>
            </a:pPr>
            <a:r>
              <a:rPr lang="en-US" sz="3399">
                <a:solidFill>
                  <a:srgbClr val="000000"/>
                </a:solidFill>
                <a:latin typeface="Radley"/>
              </a:rPr>
              <a:t>4ᵗʰ assigned STOP</a:t>
            </a:r>
          </a:p>
        </p:txBody>
      </p:sp>
      <p:sp>
        <p:nvSpPr>
          <p:cNvPr name="TextBox 5" id="5"/>
          <p:cNvSpPr txBox="true"/>
          <p:nvPr/>
        </p:nvSpPr>
        <p:spPr>
          <a:xfrm rot="0">
            <a:off x="6751715" y="2691154"/>
            <a:ext cx="4768596" cy="879729"/>
          </a:xfrm>
          <a:prstGeom prst="rect">
            <a:avLst/>
          </a:prstGeom>
        </p:spPr>
        <p:txBody>
          <a:bodyPr anchor="t" rtlCol="false" tIns="0" lIns="0" bIns="0" rIns="0">
            <a:spAutoFit/>
          </a:bodyPr>
          <a:lstStyle/>
          <a:p>
            <a:pPr algn="ctr">
              <a:lnSpc>
                <a:spcPts val="7128"/>
              </a:lnSpc>
            </a:pPr>
            <a:r>
              <a:rPr lang="en-US" sz="5400">
                <a:solidFill>
                  <a:srgbClr val="000000"/>
                </a:solidFill>
                <a:latin typeface="Radley"/>
              </a:rPr>
              <a:t>Function</a:t>
            </a:r>
          </a:p>
        </p:txBody>
      </p:sp>
      <p:sp>
        <p:nvSpPr>
          <p:cNvPr name="TextBox 6" id="6"/>
          <p:cNvSpPr txBox="true"/>
          <p:nvPr/>
        </p:nvSpPr>
        <p:spPr>
          <a:xfrm rot="0">
            <a:off x="6753592" y="4159788"/>
            <a:ext cx="4768596" cy="5142129"/>
          </a:xfrm>
          <a:prstGeom prst="rect">
            <a:avLst/>
          </a:prstGeom>
        </p:spPr>
        <p:txBody>
          <a:bodyPr anchor="t" rtlCol="false" tIns="0" lIns="0" bIns="0" rIns="0">
            <a:spAutoFit/>
          </a:bodyPr>
          <a:lstStyle/>
          <a:p>
            <a:pPr algn="ctr" marL="559177" indent="-279589" lvl="1">
              <a:lnSpc>
                <a:spcPts val="3418"/>
              </a:lnSpc>
              <a:buFont typeface="Arial"/>
              <a:buChar char="•"/>
            </a:pPr>
            <a:r>
              <a:rPr lang="en-US" sz="2589">
                <a:solidFill>
                  <a:srgbClr val="000000"/>
                </a:solidFill>
                <a:latin typeface="Radley"/>
              </a:rPr>
              <a:t>When 1ˢᵗ lane opens and it will trigger function which will analyse traffic of 2ⁿᵈ lane ,Using open CV and STOP lane.</a:t>
            </a:r>
          </a:p>
          <a:p>
            <a:pPr algn="ctr" marL="559177" indent="-279589" lvl="1">
              <a:lnSpc>
                <a:spcPts val="3418"/>
              </a:lnSpc>
              <a:buFont typeface="Arial"/>
              <a:buChar char="•"/>
            </a:pPr>
            <a:r>
              <a:rPr lang="en-US" sz="2589">
                <a:solidFill>
                  <a:srgbClr val="000000"/>
                </a:solidFill>
                <a:latin typeface="Radley"/>
              </a:rPr>
              <a:t>This function will return value X’ which will assign to 3ʳᵈ lane timer &amp; Repeat. </a:t>
            </a:r>
          </a:p>
          <a:p>
            <a:pPr algn="ctr" marL="559177" indent="-279589" lvl="1">
              <a:lnSpc>
                <a:spcPts val="3418"/>
              </a:lnSpc>
              <a:buFont typeface="Arial"/>
              <a:buChar char="•"/>
            </a:pPr>
            <a:r>
              <a:rPr lang="en-US" sz="2589">
                <a:solidFill>
                  <a:srgbClr val="000000"/>
                </a:solidFill>
                <a:latin typeface="Radley"/>
              </a:rPr>
              <a:t>Function- Assign time (sec) according to vehicle spotted .</a:t>
            </a:r>
          </a:p>
          <a:p>
            <a:pPr algn="ctr" marL="559177" indent="-279589" lvl="1">
              <a:lnSpc>
                <a:spcPts val="3418"/>
              </a:lnSpc>
              <a:buFont typeface="Arial"/>
              <a:buChar char="•"/>
            </a:pPr>
            <a:r>
              <a:rPr lang="en-US" sz="2589">
                <a:solidFill>
                  <a:srgbClr val="000000"/>
                </a:solidFill>
                <a:latin typeface="Radley"/>
              </a:rPr>
              <a:t>Min-max value to avoid assigning insufficient time.</a:t>
            </a:r>
          </a:p>
        </p:txBody>
      </p:sp>
      <p:sp>
        <p:nvSpPr>
          <p:cNvPr name="TextBox 7" id="7"/>
          <p:cNvSpPr txBox="true"/>
          <p:nvPr/>
        </p:nvSpPr>
        <p:spPr>
          <a:xfrm rot="0">
            <a:off x="12041298" y="2691154"/>
            <a:ext cx="4768596" cy="879729"/>
          </a:xfrm>
          <a:prstGeom prst="rect">
            <a:avLst/>
          </a:prstGeom>
        </p:spPr>
        <p:txBody>
          <a:bodyPr anchor="t" rtlCol="false" tIns="0" lIns="0" bIns="0" rIns="0">
            <a:spAutoFit/>
          </a:bodyPr>
          <a:lstStyle/>
          <a:p>
            <a:pPr algn="ctr">
              <a:lnSpc>
                <a:spcPts val="7128"/>
              </a:lnSpc>
            </a:pPr>
            <a:r>
              <a:rPr lang="en-US" sz="5400">
                <a:solidFill>
                  <a:srgbClr val="000000"/>
                </a:solidFill>
                <a:latin typeface="Radley"/>
              </a:rPr>
              <a:t>Result</a:t>
            </a:r>
          </a:p>
        </p:txBody>
      </p:sp>
      <p:sp>
        <p:nvSpPr>
          <p:cNvPr name="TextBox 8" id="8"/>
          <p:cNvSpPr txBox="true"/>
          <p:nvPr/>
        </p:nvSpPr>
        <p:spPr>
          <a:xfrm rot="0">
            <a:off x="12041298" y="4169310"/>
            <a:ext cx="4768596" cy="3647694"/>
          </a:xfrm>
          <a:prstGeom prst="rect">
            <a:avLst/>
          </a:prstGeom>
        </p:spPr>
        <p:txBody>
          <a:bodyPr anchor="t" rtlCol="false" tIns="0" lIns="0" bIns="0" rIns="0">
            <a:spAutoFit/>
          </a:bodyPr>
          <a:lstStyle/>
          <a:p>
            <a:pPr algn="ctr" marL="680079" indent="-340039" lvl="1">
              <a:lnSpc>
                <a:spcPts val="4157"/>
              </a:lnSpc>
              <a:buFont typeface="Arial"/>
              <a:buChar char="•"/>
            </a:pPr>
            <a:r>
              <a:rPr lang="en-US" sz="3149">
                <a:solidFill>
                  <a:srgbClr val="000000"/>
                </a:solidFill>
                <a:latin typeface="Radley"/>
              </a:rPr>
              <a:t>Reduce unnecessary  time.</a:t>
            </a:r>
          </a:p>
          <a:p>
            <a:pPr algn="ctr" marL="680079" indent="-340039" lvl="1">
              <a:lnSpc>
                <a:spcPts val="4157"/>
              </a:lnSpc>
              <a:buFont typeface="Arial"/>
              <a:buChar char="•"/>
            </a:pPr>
            <a:r>
              <a:rPr lang="en-US" sz="3149">
                <a:solidFill>
                  <a:srgbClr val="000000"/>
                </a:solidFill>
                <a:latin typeface="Radley"/>
              </a:rPr>
              <a:t>No other costs Requirement—Full Time camera feed for Machine Learning  real time traffic analyzing.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2"/>
            <a:stretch>
              <a:fillRect l="0" t="0" r="0" b="0"/>
            </a:stretch>
          </a:blipFill>
        </p:spPr>
      </p:sp>
      <p:sp>
        <p:nvSpPr>
          <p:cNvPr name="Freeform 3" id="3"/>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3"/>
            <a:stretch>
              <a:fillRect l="0" t="0" r="0" b="0"/>
            </a:stretch>
          </a:blipFill>
        </p:spPr>
      </p:sp>
      <p:sp>
        <p:nvSpPr>
          <p:cNvPr name="TextBox 4" id="4"/>
          <p:cNvSpPr txBox="true"/>
          <p:nvPr/>
        </p:nvSpPr>
        <p:spPr>
          <a:xfrm rot="0">
            <a:off x="1561900" y="1097676"/>
            <a:ext cx="15164200" cy="962406"/>
          </a:xfrm>
          <a:prstGeom prst="rect">
            <a:avLst/>
          </a:prstGeom>
        </p:spPr>
        <p:txBody>
          <a:bodyPr anchor="t" rtlCol="false" tIns="0" lIns="0" bIns="0" rIns="0">
            <a:spAutoFit/>
          </a:bodyPr>
          <a:lstStyle/>
          <a:p>
            <a:pPr algn="ctr">
              <a:lnSpc>
                <a:spcPts val="7452"/>
              </a:lnSpc>
            </a:pPr>
            <a:r>
              <a:rPr lang="en-US" sz="6900" spc="-138">
                <a:solidFill>
                  <a:srgbClr val="000000"/>
                </a:solidFill>
                <a:latin typeface="Arsenal"/>
              </a:rPr>
              <a:t>The Coding Part</a:t>
            </a:r>
          </a:p>
        </p:txBody>
      </p:sp>
      <p:grpSp>
        <p:nvGrpSpPr>
          <p:cNvPr name="Group 5" id="5"/>
          <p:cNvGrpSpPr/>
          <p:nvPr/>
        </p:nvGrpSpPr>
        <p:grpSpPr>
          <a:xfrm rot="0">
            <a:off x="1432856" y="3861880"/>
            <a:ext cx="4887487" cy="876488"/>
            <a:chOff x="0" y="0"/>
            <a:chExt cx="6516650" cy="1168650"/>
          </a:xfrm>
        </p:grpSpPr>
        <p:sp>
          <p:nvSpPr>
            <p:cNvPr name="Freeform 6" id="6"/>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FFFFFF"/>
            </a:solidFill>
          </p:spPr>
        </p:sp>
        <p:sp>
          <p:nvSpPr>
            <p:cNvPr name="Freeform 7" id="7"/>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D4EDF4"/>
            </a:solidFill>
          </p:spPr>
        </p:sp>
        <p:sp>
          <p:nvSpPr>
            <p:cNvPr name="TextBox 8" id="8"/>
            <p:cNvSpPr txBox="true"/>
            <p:nvPr/>
          </p:nvSpPr>
          <p:spPr>
            <a:xfrm>
              <a:off x="0" y="0"/>
              <a:ext cx="6516650" cy="1168650"/>
            </a:xfrm>
            <a:prstGeom prst="rect">
              <a:avLst/>
            </a:prstGeom>
          </p:spPr>
          <p:txBody>
            <a:bodyPr anchor="ctr" rtlCol="false" tIns="50800" lIns="50800" bIns="50800" rIns="50800"/>
            <a:lstStyle/>
            <a:p>
              <a:pPr algn="ctr">
                <a:lnSpc>
                  <a:spcPts val="2520"/>
                </a:lnSpc>
              </a:pPr>
              <a:r>
                <a:rPr lang="en-US" sz="2100">
                  <a:solidFill>
                    <a:srgbClr val="F46530"/>
                  </a:solidFill>
                  <a:latin typeface="Radley"/>
                </a:rPr>
                <a:t>Python</a:t>
              </a:r>
            </a:p>
          </p:txBody>
        </p:sp>
      </p:grpSp>
      <p:grpSp>
        <p:nvGrpSpPr>
          <p:cNvPr name="Group 9" id="9"/>
          <p:cNvGrpSpPr/>
          <p:nvPr/>
        </p:nvGrpSpPr>
        <p:grpSpPr>
          <a:xfrm rot="0">
            <a:off x="6700406" y="3861880"/>
            <a:ext cx="4887488" cy="876488"/>
            <a:chOff x="0" y="0"/>
            <a:chExt cx="6516650" cy="1168650"/>
          </a:xfrm>
        </p:grpSpPr>
        <p:sp>
          <p:nvSpPr>
            <p:cNvPr name="Freeform 10" id="10"/>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FFFFFF"/>
            </a:solidFill>
          </p:spPr>
        </p:sp>
        <p:sp>
          <p:nvSpPr>
            <p:cNvPr name="Freeform 11" id="11"/>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16191B"/>
            </a:solidFill>
          </p:spPr>
        </p:sp>
        <p:sp>
          <p:nvSpPr>
            <p:cNvPr name="TextBox 12" id="12"/>
            <p:cNvSpPr txBox="true"/>
            <p:nvPr/>
          </p:nvSpPr>
          <p:spPr>
            <a:xfrm>
              <a:off x="0" y="0"/>
              <a:ext cx="6516650" cy="1168650"/>
            </a:xfrm>
            <a:prstGeom prst="rect">
              <a:avLst/>
            </a:prstGeom>
          </p:spPr>
          <p:txBody>
            <a:bodyPr anchor="ctr" rtlCol="false" tIns="50800" lIns="50800" bIns="50800" rIns="50800"/>
            <a:lstStyle/>
            <a:p>
              <a:pPr algn="ctr">
                <a:lnSpc>
                  <a:spcPts val="2520"/>
                </a:lnSpc>
              </a:pPr>
              <a:r>
                <a:rPr lang="en-US" sz="2100">
                  <a:solidFill>
                    <a:srgbClr val="F46530"/>
                  </a:solidFill>
                  <a:latin typeface="Radley"/>
                </a:rPr>
                <a:t>YOLO</a:t>
              </a:r>
            </a:p>
          </p:txBody>
        </p:sp>
      </p:grpSp>
      <p:grpSp>
        <p:nvGrpSpPr>
          <p:cNvPr name="Group 13" id="13"/>
          <p:cNvGrpSpPr/>
          <p:nvPr/>
        </p:nvGrpSpPr>
        <p:grpSpPr>
          <a:xfrm rot="0">
            <a:off x="11967956" y="3861880"/>
            <a:ext cx="4887487" cy="876488"/>
            <a:chOff x="0" y="0"/>
            <a:chExt cx="6516650" cy="1168650"/>
          </a:xfrm>
        </p:grpSpPr>
        <p:sp>
          <p:nvSpPr>
            <p:cNvPr name="Freeform 14" id="14"/>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FFFFFF"/>
            </a:solidFill>
          </p:spPr>
        </p:sp>
        <p:sp>
          <p:nvSpPr>
            <p:cNvPr name="Freeform 15" id="15"/>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D4EDF4"/>
            </a:solidFill>
          </p:spPr>
        </p:sp>
        <p:sp>
          <p:nvSpPr>
            <p:cNvPr name="TextBox 16" id="16"/>
            <p:cNvSpPr txBox="true"/>
            <p:nvPr/>
          </p:nvSpPr>
          <p:spPr>
            <a:xfrm>
              <a:off x="0" y="0"/>
              <a:ext cx="6516650" cy="1168650"/>
            </a:xfrm>
            <a:prstGeom prst="rect">
              <a:avLst/>
            </a:prstGeom>
          </p:spPr>
          <p:txBody>
            <a:bodyPr anchor="ctr" rtlCol="false" tIns="50800" lIns="50800" bIns="50800" rIns="50800"/>
            <a:lstStyle/>
            <a:p>
              <a:pPr algn="ctr">
                <a:lnSpc>
                  <a:spcPts val="2520"/>
                </a:lnSpc>
              </a:pPr>
              <a:r>
                <a:rPr lang="en-US" sz="2100">
                  <a:solidFill>
                    <a:srgbClr val="F46530"/>
                  </a:solidFill>
                  <a:latin typeface="Radley"/>
                </a:rPr>
                <a:t>Open CV</a:t>
              </a:r>
            </a:p>
          </p:txBody>
        </p:sp>
      </p:grpSp>
      <p:grpSp>
        <p:nvGrpSpPr>
          <p:cNvPr name="Group 17" id="17"/>
          <p:cNvGrpSpPr/>
          <p:nvPr/>
        </p:nvGrpSpPr>
        <p:grpSpPr>
          <a:xfrm rot="0">
            <a:off x="1432858" y="4982686"/>
            <a:ext cx="595687" cy="595687"/>
            <a:chOff x="0" y="0"/>
            <a:chExt cx="794250" cy="794250"/>
          </a:xfrm>
        </p:grpSpPr>
        <p:sp>
          <p:nvSpPr>
            <p:cNvPr name="Freeform 18" id="18"/>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19" id="19"/>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20" id="20"/>
          <p:cNvGrpSpPr/>
          <p:nvPr/>
        </p:nvGrpSpPr>
        <p:grpSpPr>
          <a:xfrm rot="0">
            <a:off x="2227306" y="4982680"/>
            <a:ext cx="4093087" cy="595687"/>
            <a:chOff x="0" y="0"/>
            <a:chExt cx="5457450" cy="794250"/>
          </a:xfrm>
        </p:grpSpPr>
        <p:sp>
          <p:nvSpPr>
            <p:cNvPr name="Freeform 21" id="2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22" id="2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23" id="23"/>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Versatile</a:t>
              </a:r>
            </a:p>
          </p:txBody>
        </p:sp>
      </p:grpSp>
      <p:grpSp>
        <p:nvGrpSpPr>
          <p:cNvPr name="Group 24" id="24"/>
          <p:cNvGrpSpPr/>
          <p:nvPr/>
        </p:nvGrpSpPr>
        <p:grpSpPr>
          <a:xfrm rot="0">
            <a:off x="2227306" y="5926580"/>
            <a:ext cx="4093087" cy="595687"/>
            <a:chOff x="0" y="0"/>
            <a:chExt cx="5457450" cy="794250"/>
          </a:xfrm>
        </p:grpSpPr>
        <p:sp>
          <p:nvSpPr>
            <p:cNvPr name="Freeform 25" id="2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26" id="2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27" id="27"/>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Readable</a:t>
              </a:r>
            </a:p>
          </p:txBody>
        </p:sp>
      </p:grpSp>
      <p:grpSp>
        <p:nvGrpSpPr>
          <p:cNvPr name="Group 28" id="28"/>
          <p:cNvGrpSpPr/>
          <p:nvPr/>
        </p:nvGrpSpPr>
        <p:grpSpPr>
          <a:xfrm rot="0">
            <a:off x="2227306" y="6870481"/>
            <a:ext cx="4093087" cy="595687"/>
            <a:chOff x="0" y="0"/>
            <a:chExt cx="5457450" cy="794250"/>
          </a:xfrm>
        </p:grpSpPr>
        <p:sp>
          <p:nvSpPr>
            <p:cNvPr name="Freeform 29" id="29"/>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30" id="30"/>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31" id="31"/>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Scalable</a:t>
              </a:r>
            </a:p>
          </p:txBody>
        </p:sp>
      </p:grpSp>
      <p:grpSp>
        <p:nvGrpSpPr>
          <p:cNvPr name="Group 32" id="32"/>
          <p:cNvGrpSpPr/>
          <p:nvPr/>
        </p:nvGrpSpPr>
        <p:grpSpPr>
          <a:xfrm rot="0">
            <a:off x="2227306" y="7814380"/>
            <a:ext cx="4093087" cy="595687"/>
            <a:chOff x="0" y="0"/>
            <a:chExt cx="5457450" cy="794250"/>
          </a:xfrm>
        </p:grpSpPr>
        <p:sp>
          <p:nvSpPr>
            <p:cNvPr name="Freeform 33" id="3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34" id="3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35" id="35"/>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Community-driven</a:t>
              </a:r>
            </a:p>
          </p:txBody>
        </p:sp>
      </p:grpSp>
      <p:grpSp>
        <p:nvGrpSpPr>
          <p:cNvPr name="Group 36" id="36"/>
          <p:cNvGrpSpPr/>
          <p:nvPr/>
        </p:nvGrpSpPr>
        <p:grpSpPr>
          <a:xfrm rot="0">
            <a:off x="1432858" y="6870487"/>
            <a:ext cx="595687" cy="595687"/>
            <a:chOff x="0" y="0"/>
            <a:chExt cx="794250" cy="794250"/>
          </a:xfrm>
        </p:grpSpPr>
        <p:sp>
          <p:nvSpPr>
            <p:cNvPr name="Freeform 37" id="37"/>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38" id="38"/>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39" id="39"/>
          <p:cNvGrpSpPr/>
          <p:nvPr/>
        </p:nvGrpSpPr>
        <p:grpSpPr>
          <a:xfrm rot="0">
            <a:off x="1432858" y="5926586"/>
            <a:ext cx="595687" cy="595687"/>
            <a:chOff x="0" y="0"/>
            <a:chExt cx="794250" cy="794250"/>
          </a:xfrm>
        </p:grpSpPr>
        <p:sp>
          <p:nvSpPr>
            <p:cNvPr name="Freeform 40" id="40"/>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41" id="41"/>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2" id="42"/>
          <p:cNvGrpSpPr/>
          <p:nvPr/>
        </p:nvGrpSpPr>
        <p:grpSpPr>
          <a:xfrm rot="0">
            <a:off x="1432858" y="7814386"/>
            <a:ext cx="595687" cy="595687"/>
            <a:chOff x="0" y="0"/>
            <a:chExt cx="794250" cy="794250"/>
          </a:xfrm>
        </p:grpSpPr>
        <p:sp>
          <p:nvSpPr>
            <p:cNvPr name="Freeform 43" id="43"/>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44" id="44"/>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5" id="45"/>
          <p:cNvGrpSpPr/>
          <p:nvPr/>
        </p:nvGrpSpPr>
        <p:grpSpPr>
          <a:xfrm rot="0">
            <a:off x="6700382" y="4982686"/>
            <a:ext cx="595687" cy="595687"/>
            <a:chOff x="0" y="0"/>
            <a:chExt cx="794250" cy="794250"/>
          </a:xfrm>
        </p:grpSpPr>
        <p:sp>
          <p:nvSpPr>
            <p:cNvPr name="Freeform 46" id="46"/>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47" id="47"/>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8" id="48"/>
          <p:cNvGrpSpPr/>
          <p:nvPr/>
        </p:nvGrpSpPr>
        <p:grpSpPr>
          <a:xfrm rot="0">
            <a:off x="7494832" y="4982680"/>
            <a:ext cx="4093087" cy="595687"/>
            <a:chOff x="0" y="0"/>
            <a:chExt cx="5457450" cy="794250"/>
          </a:xfrm>
        </p:grpSpPr>
        <p:sp>
          <p:nvSpPr>
            <p:cNvPr name="Freeform 49" id="49"/>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50" id="50"/>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51" id="51"/>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Real Time Object Detection</a:t>
              </a:r>
            </a:p>
          </p:txBody>
        </p:sp>
      </p:grpSp>
      <p:grpSp>
        <p:nvGrpSpPr>
          <p:cNvPr name="Group 52" id="52"/>
          <p:cNvGrpSpPr/>
          <p:nvPr/>
        </p:nvGrpSpPr>
        <p:grpSpPr>
          <a:xfrm rot="0">
            <a:off x="12762056" y="5931455"/>
            <a:ext cx="4093087" cy="595687"/>
            <a:chOff x="0" y="0"/>
            <a:chExt cx="5457450" cy="794250"/>
          </a:xfrm>
        </p:grpSpPr>
        <p:sp>
          <p:nvSpPr>
            <p:cNvPr name="Freeform 53" id="5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54" id="5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55" id="55"/>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 image processing </a:t>
              </a:r>
            </a:p>
          </p:txBody>
        </p:sp>
      </p:grpSp>
      <p:grpSp>
        <p:nvGrpSpPr>
          <p:cNvPr name="Group 56" id="56"/>
          <p:cNvGrpSpPr/>
          <p:nvPr/>
        </p:nvGrpSpPr>
        <p:grpSpPr>
          <a:xfrm rot="0">
            <a:off x="7494832" y="7814380"/>
            <a:ext cx="4093087" cy="595687"/>
            <a:chOff x="0" y="0"/>
            <a:chExt cx="5457450" cy="794250"/>
          </a:xfrm>
        </p:grpSpPr>
        <p:sp>
          <p:nvSpPr>
            <p:cNvPr name="Freeform 57" id="57"/>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58" id="58"/>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59" id="59"/>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Adaptive</a:t>
              </a:r>
            </a:p>
          </p:txBody>
        </p:sp>
      </p:grpSp>
      <p:grpSp>
        <p:nvGrpSpPr>
          <p:cNvPr name="Group 60" id="60"/>
          <p:cNvGrpSpPr/>
          <p:nvPr/>
        </p:nvGrpSpPr>
        <p:grpSpPr>
          <a:xfrm rot="0">
            <a:off x="6700382" y="6870487"/>
            <a:ext cx="595687" cy="595687"/>
            <a:chOff x="0" y="0"/>
            <a:chExt cx="794250" cy="794250"/>
          </a:xfrm>
        </p:grpSpPr>
        <p:sp>
          <p:nvSpPr>
            <p:cNvPr name="Freeform 61" id="61"/>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62" id="62"/>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3" id="63"/>
          <p:cNvGrpSpPr/>
          <p:nvPr/>
        </p:nvGrpSpPr>
        <p:grpSpPr>
          <a:xfrm rot="0">
            <a:off x="6700382" y="5926586"/>
            <a:ext cx="595687" cy="595687"/>
            <a:chOff x="0" y="0"/>
            <a:chExt cx="794250" cy="794250"/>
          </a:xfrm>
        </p:grpSpPr>
        <p:sp>
          <p:nvSpPr>
            <p:cNvPr name="Freeform 64" id="64"/>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65" id="65"/>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6" id="66"/>
          <p:cNvGrpSpPr/>
          <p:nvPr/>
        </p:nvGrpSpPr>
        <p:grpSpPr>
          <a:xfrm rot="0">
            <a:off x="6700382" y="7814386"/>
            <a:ext cx="595687" cy="595687"/>
            <a:chOff x="0" y="0"/>
            <a:chExt cx="794250" cy="794250"/>
          </a:xfrm>
        </p:grpSpPr>
        <p:sp>
          <p:nvSpPr>
            <p:cNvPr name="Freeform 67" id="67"/>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68" id="68"/>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9" id="69"/>
          <p:cNvGrpSpPr/>
          <p:nvPr/>
        </p:nvGrpSpPr>
        <p:grpSpPr>
          <a:xfrm rot="0">
            <a:off x="11967932" y="4982686"/>
            <a:ext cx="595687" cy="595687"/>
            <a:chOff x="0" y="0"/>
            <a:chExt cx="794250" cy="794250"/>
          </a:xfrm>
        </p:grpSpPr>
        <p:sp>
          <p:nvSpPr>
            <p:cNvPr name="Freeform 70" id="70"/>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FFFFFF"/>
            </a:solidFill>
          </p:spPr>
        </p:sp>
        <p:sp>
          <p:nvSpPr>
            <p:cNvPr name="Freeform 71" id="71"/>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72" id="72"/>
          <p:cNvGrpSpPr/>
          <p:nvPr/>
        </p:nvGrpSpPr>
        <p:grpSpPr>
          <a:xfrm rot="0">
            <a:off x="12762382" y="4982680"/>
            <a:ext cx="4093087" cy="595687"/>
            <a:chOff x="0" y="0"/>
            <a:chExt cx="5457450" cy="794250"/>
          </a:xfrm>
        </p:grpSpPr>
        <p:sp>
          <p:nvSpPr>
            <p:cNvPr name="Freeform 73" id="7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74" id="7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75" id="75"/>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Computer vision tools</a:t>
              </a:r>
            </a:p>
          </p:txBody>
        </p:sp>
      </p:grpSp>
      <p:grpSp>
        <p:nvGrpSpPr>
          <p:cNvPr name="Group 76" id="76"/>
          <p:cNvGrpSpPr/>
          <p:nvPr/>
        </p:nvGrpSpPr>
        <p:grpSpPr>
          <a:xfrm rot="0">
            <a:off x="7491037" y="5838733"/>
            <a:ext cx="4093087" cy="595687"/>
            <a:chOff x="0" y="0"/>
            <a:chExt cx="5457450" cy="794250"/>
          </a:xfrm>
        </p:grpSpPr>
        <p:sp>
          <p:nvSpPr>
            <p:cNvPr name="Freeform 77" id="77"/>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78" id="78"/>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79" id="79"/>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Timely detection of vehicles</a:t>
              </a:r>
            </a:p>
          </p:txBody>
        </p:sp>
      </p:grpSp>
      <p:grpSp>
        <p:nvGrpSpPr>
          <p:cNvPr name="Group 80" id="80"/>
          <p:cNvGrpSpPr/>
          <p:nvPr/>
        </p:nvGrpSpPr>
        <p:grpSpPr>
          <a:xfrm rot="0">
            <a:off x="7491037" y="6845420"/>
            <a:ext cx="4093087" cy="595687"/>
            <a:chOff x="0" y="0"/>
            <a:chExt cx="5457450" cy="794250"/>
          </a:xfrm>
        </p:grpSpPr>
        <p:sp>
          <p:nvSpPr>
            <p:cNvPr name="Freeform 81" id="8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82" id="8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83" id="83"/>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System efficiency</a:t>
              </a:r>
            </a:p>
          </p:txBody>
        </p:sp>
      </p:grpSp>
      <p:grpSp>
        <p:nvGrpSpPr>
          <p:cNvPr name="Group 84" id="84"/>
          <p:cNvGrpSpPr/>
          <p:nvPr/>
        </p:nvGrpSpPr>
        <p:grpSpPr>
          <a:xfrm rot="0">
            <a:off x="12762382" y="7814380"/>
            <a:ext cx="4093087" cy="595687"/>
            <a:chOff x="0" y="0"/>
            <a:chExt cx="5457450" cy="794250"/>
          </a:xfrm>
        </p:grpSpPr>
        <p:sp>
          <p:nvSpPr>
            <p:cNvPr name="Freeform 85" id="8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86" id="8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87" id="87"/>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 traffic management algorithms</a:t>
              </a:r>
            </a:p>
          </p:txBody>
        </p:sp>
      </p:grpSp>
      <p:grpSp>
        <p:nvGrpSpPr>
          <p:cNvPr name="Group 88" id="88"/>
          <p:cNvGrpSpPr/>
          <p:nvPr/>
        </p:nvGrpSpPr>
        <p:grpSpPr>
          <a:xfrm rot="0">
            <a:off x="11967932" y="6870487"/>
            <a:ext cx="595687" cy="595687"/>
            <a:chOff x="0" y="0"/>
            <a:chExt cx="794250" cy="794250"/>
          </a:xfrm>
        </p:grpSpPr>
        <p:sp>
          <p:nvSpPr>
            <p:cNvPr name="Freeform 89" id="89"/>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90" id="90"/>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1" id="91"/>
          <p:cNvGrpSpPr/>
          <p:nvPr/>
        </p:nvGrpSpPr>
        <p:grpSpPr>
          <a:xfrm rot="0">
            <a:off x="11967932" y="5926586"/>
            <a:ext cx="595687" cy="595687"/>
            <a:chOff x="0" y="0"/>
            <a:chExt cx="794250" cy="794250"/>
          </a:xfrm>
        </p:grpSpPr>
        <p:sp>
          <p:nvSpPr>
            <p:cNvPr name="Freeform 92" id="92"/>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93" id="93"/>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4" id="94"/>
          <p:cNvGrpSpPr/>
          <p:nvPr/>
        </p:nvGrpSpPr>
        <p:grpSpPr>
          <a:xfrm rot="0">
            <a:off x="11967932" y="7814386"/>
            <a:ext cx="595687" cy="595687"/>
            <a:chOff x="0" y="0"/>
            <a:chExt cx="794250" cy="794250"/>
          </a:xfrm>
        </p:grpSpPr>
        <p:sp>
          <p:nvSpPr>
            <p:cNvPr name="Freeform 95" id="95"/>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D4EDF4"/>
            </a:solidFill>
          </p:spPr>
        </p:sp>
        <p:sp>
          <p:nvSpPr>
            <p:cNvPr name="Freeform 96" id="96"/>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sp>
        <p:nvSpPr>
          <p:cNvPr name="TextBox 97" id="97"/>
          <p:cNvSpPr txBox="true"/>
          <p:nvPr/>
        </p:nvSpPr>
        <p:spPr>
          <a:xfrm rot="0">
            <a:off x="2112843" y="2426571"/>
            <a:ext cx="13649903" cy="438150"/>
          </a:xfrm>
          <a:prstGeom prst="rect">
            <a:avLst/>
          </a:prstGeom>
        </p:spPr>
        <p:txBody>
          <a:bodyPr anchor="t" rtlCol="false" tIns="0" lIns="0" bIns="0" rIns="0">
            <a:spAutoFit/>
          </a:bodyPr>
          <a:lstStyle/>
          <a:p>
            <a:pPr algn="ctr">
              <a:lnSpc>
                <a:spcPts val="3479"/>
              </a:lnSpc>
            </a:pPr>
            <a:r>
              <a:rPr lang="en-US" sz="2899">
                <a:solidFill>
                  <a:srgbClr val="F46530"/>
                </a:solidFill>
                <a:latin typeface="Radley"/>
              </a:rPr>
              <a:t>Different languages we used in our project and why did we chose those technologies :</a:t>
            </a:r>
          </a:p>
        </p:txBody>
      </p:sp>
      <p:grpSp>
        <p:nvGrpSpPr>
          <p:cNvPr name="Group 98" id="98"/>
          <p:cNvGrpSpPr/>
          <p:nvPr/>
        </p:nvGrpSpPr>
        <p:grpSpPr>
          <a:xfrm rot="0">
            <a:off x="12763645" y="6915500"/>
            <a:ext cx="4093087" cy="595687"/>
            <a:chOff x="0" y="0"/>
            <a:chExt cx="5457450" cy="794250"/>
          </a:xfrm>
        </p:grpSpPr>
        <p:sp>
          <p:nvSpPr>
            <p:cNvPr name="Freeform 99" id="99"/>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16191B"/>
            </a:solidFill>
          </p:spPr>
        </p:sp>
        <p:sp>
          <p:nvSpPr>
            <p:cNvPr name="Freeform 100" id="100"/>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101" id="101"/>
            <p:cNvSpPr txBox="true"/>
            <p:nvPr/>
          </p:nvSpPr>
          <p:spPr>
            <a:xfrm>
              <a:off x="0" y="0"/>
              <a:ext cx="5457450" cy="794250"/>
            </a:xfrm>
            <a:prstGeom prst="rect">
              <a:avLst/>
            </a:prstGeom>
          </p:spPr>
          <p:txBody>
            <a:bodyPr anchor="ctr" rtlCol="false" tIns="50800" lIns="50800" bIns="50800" rIns="50800"/>
            <a:lstStyle/>
            <a:p>
              <a:pPr algn="l">
                <a:lnSpc>
                  <a:spcPts val="2520"/>
                </a:lnSpc>
              </a:pPr>
              <a:r>
                <a:rPr lang="en-US" sz="2100">
                  <a:solidFill>
                    <a:srgbClr val="FFFFFF"/>
                  </a:solidFill>
                  <a:latin typeface="Radley"/>
                </a:rPr>
                <a:t> video analysis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7110851" y="7834251"/>
            <a:ext cx="4363093" cy="3850202"/>
          </a:xfrm>
          <a:custGeom>
            <a:avLst/>
            <a:gdLst/>
            <a:ahLst/>
            <a:cxnLst/>
            <a:rect r="r" b="b" t="t" l="l"/>
            <a:pathLst>
              <a:path h="3850202" w="4363093">
                <a:moveTo>
                  <a:pt x="0" y="0"/>
                </a:moveTo>
                <a:lnTo>
                  <a:pt x="4363093" y="0"/>
                </a:lnTo>
                <a:lnTo>
                  <a:pt x="4363093" y="3850201"/>
                </a:lnTo>
                <a:lnTo>
                  <a:pt x="0" y="3850201"/>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663625"/>
            <a:ext cx="15164200" cy="962406"/>
          </a:xfrm>
          <a:prstGeom prst="rect">
            <a:avLst/>
          </a:prstGeom>
        </p:spPr>
        <p:txBody>
          <a:bodyPr anchor="t" rtlCol="false" tIns="0" lIns="0" bIns="0" rIns="0">
            <a:spAutoFit/>
          </a:bodyPr>
          <a:lstStyle/>
          <a:p>
            <a:pPr algn="ctr">
              <a:lnSpc>
                <a:spcPts val="7452"/>
              </a:lnSpc>
            </a:pPr>
            <a:r>
              <a:rPr lang="en-US" sz="6900" spc="-138">
                <a:solidFill>
                  <a:srgbClr val="000000"/>
                </a:solidFill>
                <a:latin typeface="Arsenal"/>
              </a:rPr>
              <a:t> Implementation and Deployment</a:t>
            </a:r>
          </a:p>
        </p:txBody>
      </p:sp>
      <p:sp>
        <p:nvSpPr>
          <p:cNvPr name="TextBox 7" id="7"/>
          <p:cNvSpPr txBox="true"/>
          <p:nvPr/>
        </p:nvSpPr>
        <p:spPr>
          <a:xfrm rot="0">
            <a:off x="3068608" y="2357607"/>
            <a:ext cx="13283381" cy="4000500"/>
          </a:xfrm>
          <a:prstGeom prst="rect">
            <a:avLst/>
          </a:prstGeom>
        </p:spPr>
        <p:txBody>
          <a:bodyPr anchor="t" rtlCol="false" tIns="0" lIns="0" bIns="0" rIns="0">
            <a:spAutoFit/>
          </a:bodyPr>
          <a:lstStyle/>
          <a:p>
            <a:pPr marL="810164" indent="-405082" lvl="1">
              <a:lnSpc>
                <a:spcPts val="4502"/>
              </a:lnSpc>
              <a:buFont typeface="Arial"/>
              <a:buChar char="•"/>
            </a:pPr>
            <a:r>
              <a:rPr lang="en-US" sz="3752">
                <a:solidFill>
                  <a:srgbClr val="000000"/>
                </a:solidFill>
                <a:latin typeface="Radley"/>
              </a:rPr>
              <a:t>Collaboration with local authorities and traffic agencies.</a:t>
            </a:r>
          </a:p>
          <a:p>
            <a:pPr>
              <a:lnSpc>
                <a:spcPts val="4502"/>
              </a:lnSpc>
            </a:pPr>
          </a:p>
          <a:p>
            <a:pPr marL="810164" indent="-405082" lvl="1">
              <a:lnSpc>
                <a:spcPts val="4502"/>
              </a:lnSpc>
              <a:buFont typeface="Arial"/>
              <a:buChar char="•"/>
            </a:pPr>
            <a:r>
              <a:rPr lang="en-US" sz="3752">
                <a:solidFill>
                  <a:srgbClr val="000000"/>
                </a:solidFill>
                <a:latin typeface="Radley"/>
              </a:rPr>
              <a:t>Installation of cameras at strategic locations.</a:t>
            </a:r>
          </a:p>
          <a:p>
            <a:pPr>
              <a:lnSpc>
                <a:spcPts val="4502"/>
              </a:lnSpc>
            </a:pPr>
          </a:p>
          <a:p>
            <a:pPr marL="810164" indent="-405082" lvl="1">
              <a:lnSpc>
                <a:spcPts val="4502"/>
              </a:lnSpc>
              <a:buFont typeface="Arial"/>
              <a:buChar char="•"/>
            </a:pPr>
            <a:r>
              <a:rPr lang="en-US" sz="3752">
                <a:solidFill>
                  <a:srgbClr val="000000"/>
                </a:solidFill>
                <a:latin typeface="Radley"/>
              </a:rPr>
              <a:t>Integration with existing traffic management infrastructure.</a:t>
            </a:r>
          </a:p>
          <a:p>
            <a:pPr>
              <a:lnSpc>
                <a:spcPts val="4502"/>
              </a:lnSpc>
            </a:pPr>
          </a:p>
          <a:p>
            <a:pPr algn="l" marL="810164" indent="-405082" lvl="1">
              <a:lnSpc>
                <a:spcPts val="4502"/>
              </a:lnSpc>
              <a:buFont typeface="Arial"/>
              <a:buChar char="•"/>
            </a:pPr>
            <a:r>
              <a:rPr lang="en-US" sz="3752">
                <a:solidFill>
                  <a:srgbClr val="000000"/>
                </a:solidFill>
                <a:latin typeface="Radley"/>
              </a:rPr>
              <a:t>Educating user for new system, analysis and benefits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EFEFE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EFEFEF"/>
            </a:solidFill>
            <a:prstDash val="solid"/>
            <a:headEnd type="none" len="sm" w="sm"/>
            <a:tailEnd type="none" len="sm" w="sm"/>
          </a:ln>
        </p:spPr>
      </p:sp>
      <p:sp>
        <p:nvSpPr>
          <p:cNvPr name="Freeform 7" id="7"/>
          <p:cNvSpPr/>
          <p:nvPr/>
        </p:nvSpPr>
        <p:spPr>
          <a:xfrm flipH="false" flipV="false" rot="0">
            <a:off x="5640988" y="1462750"/>
            <a:ext cx="6690518" cy="8231155"/>
          </a:xfrm>
          <a:custGeom>
            <a:avLst/>
            <a:gdLst/>
            <a:ahLst/>
            <a:cxnLst/>
            <a:rect r="r" b="b" t="t" l="l"/>
            <a:pathLst>
              <a:path h="8231155" w="6690518">
                <a:moveTo>
                  <a:pt x="0" y="0"/>
                </a:moveTo>
                <a:lnTo>
                  <a:pt x="6690518" y="0"/>
                </a:lnTo>
                <a:lnTo>
                  <a:pt x="6690518" y="8231155"/>
                </a:lnTo>
                <a:lnTo>
                  <a:pt x="0" y="8231155"/>
                </a:lnTo>
                <a:lnTo>
                  <a:pt x="0" y="0"/>
                </a:lnTo>
                <a:close/>
              </a:path>
            </a:pathLst>
          </a:custGeom>
          <a:blipFill>
            <a:blip r:embed="rId5"/>
            <a:stretch>
              <a:fillRect l="0" t="0" r="0" b="0"/>
            </a:stretch>
          </a:blipFill>
        </p:spPr>
      </p:sp>
      <p:sp>
        <p:nvSpPr>
          <p:cNvPr name="TextBox 8" id="8"/>
          <p:cNvSpPr txBox="true"/>
          <p:nvPr/>
        </p:nvSpPr>
        <p:spPr>
          <a:xfrm rot="0">
            <a:off x="714825" y="991000"/>
            <a:ext cx="16858350" cy="714375"/>
          </a:xfrm>
          <a:prstGeom prst="rect">
            <a:avLst/>
          </a:prstGeom>
        </p:spPr>
        <p:txBody>
          <a:bodyPr anchor="t" rtlCol="false" tIns="0" lIns="0" bIns="0" rIns="0">
            <a:spAutoFit/>
          </a:bodyPr>
          <a:lstStyle/>
          <a:p>
            <a:pPr algn="l">
              <a:lnSpc>
                <a:spcPts val="5759"/>
              </a:lnSpc>
            </a:pPr>
            <a:r>
              <a:rPr lang="en-US" sz="4800">
                <a:solidFill>
                  <a:srgbClr val="000000"/>
                </a:solidFill>
                <a:latin typeface="Canva Sans Bold"/>
              </a:rPr>
              <a:t>Modelling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EFEFE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EFEFEF"/>
            </a:solidFill>
            <a:prstDash val="solid"/>
            <a:headEnd type="none" len="sm" w="sm"/>
            <a:tailEnd type="none" len="sm" w="sm"/>
          </a:ln>
        </p:spPr>
      </p:sp>
      <p:sp>
        <p:nvSpPr>
          <p:cNvPr name="TextBox 7" id="7"/>
          <p:cNvSpPr txBox="true"/>
          <p:nvPr/>
        </p:nvSpPr>
        <p:spPr>
          <a:xfrm rot="0">
            <a:off x="714825" y="991000"/>
            <a:ext cx="16858350" cy="714375"/>
          </a:xfrm>
          <a:prstGeom prst="rect">
            <a:avLst/>
          </a:prstGeom>
        </p:spPr>
        <p:txBody>
          <a:bodyPr anchor="t" rtlCol="false" tIns="0" lIns="0" bIns="0" rIns="0">
            <a:spAutoFit/>
          </a:bodyPr>
          <a:lstStyle/>
          <a:p>
            <a:pPr algn="l">
              <a:lnSpc>
                <a:spcPts val="5759"/>
              </a:lnSpc>
            </a:pPr>
            <a:r>
              <a:rPr lang="en-US" sz="4800">
                <a:solidFill>
                  <a:srgbClr val="000000"/>
                </a:solidFill>
                <a:latin typeface="Canva Sans Bold"/>
              </a:rPr>
              <a:t>Result / Outcomes</a:t>
            </a:r>
          </a:p>
        </p:txBody>
      </p:sp>
      <p:sp>
        <p:nvSpPr>
          <p:cNvPr name="Freeform 8" id="8"/>
          <p:cNvSpPr/>
          <p:nvPr/>
        </p:nvSpPr>
        <p:spPr>
          <a:xfrm flipH="false" flipV="false" rot="0">
            <a:off x="2117503" y="1803787"/>
            <a:ext cx="13991891" cy="7610377"/>
          </a:xfrm>
          <a:custGeom>
            <a:avLst/>
            <a:gdLst/>
            <a:ahLst/>
            <a:cxnLst/>
            <a:rect r="r" b="b" t="t" l="l"/>
            <a:pathLst>
              <a:path h="7610377" w="13991891">
                <a:moveTo>
                  <a:pt x="0" y="0"/>
                </a:moveTo>
                <a:lnTo>
                  <a:pt x="13991891" y="0"/>
                </a:lnTo>
                <a:lnTo>
                  <a:pt x="13991891" y="7610377"/>
                </a:lnTo>
                <a:lnTo>
                  <a:pt x="0" y="7610377"/>
                </a:lnTo>
                <a:lnTo>
                  <a:pt x="0" y="0"/>
                </a:lnTo>
                <a:close/>
              </a:path>
            </a:pathLst>
          </a:custGeom>
          <a:blipFill>
            <a:blip r:embed="rId5"/>
            <a:stretch>
              <a:fillRect l="0" t="0" r="0" b="-1075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16" y="0"/>
            <a:ext cx="18229583" cy="10287000"/>
          </a:xfrm>
          <a:custGeom>
            <a:avLst/>
            <a:gdLst/>
            <a:ahLst/>
            <a:cxnLst/>
            <a:rect r="r" b="b" t="t" l="l"/>
            <a:pathLst>
              <a:path h="10287000" w="18229583">
                <a:moveTo>
                  <a:pt x="0" y="0"/>
                </a:moveTo>
                <a:lnTo>
                  <a:pt x="18229582" y="0"/>
                </a:lnTo>
                <a:lnTo>
                  <a:pt x="18229582" y="10287000"/>
                </a:lnTo>
                <a:lnTo>
                  <a:pt x="0" y="10287000"/>
                </a:lnTo>
                <a:lnTo>
                  <a:pt x="0" y="0"/>
                </a:lnTo>
                <a:close/>
              </a:path>
            </a:pathLst>
          </a:custGeom>
          <a:blipFill>
            <a:blip r:embed="rId2"/>
            <a:stretch>
              <a:fillRect l="0" t="0" r="-277" b="-2872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714825" y="886225"/>
            <a:ext cx="16858350" cy="847725"/>
          </a:xfrm>
          <a:prstGeom prst="rect">
            <a:avLst/>
          </a:prstGeom>
        </p:spPr>
        <p:txBody>
          <a:bodyPr anchor="t" rtlCol="false" tIns="0" lIns="0" bIns="0" rIns="0">
            <a:spAutoFit/>
          </a:bodyPr>
          <a:lstStyle/>
          <a:p>
            <a:pPr algn="l">
              <a:lnSpc>
                <a:spcPts val="5999"/>
              </a:lnSpc>
            </a:pPr>
            <a:r>
              <a:rPr lang="en-US" sz="4999">
                <a:solidFill>
                  <a:srgbClr val="002060"/>
                </a:solidFill>
                <a:latin typeface="Arial"/>
              </a:rPr>
              <a:t>Future Perspective</a:t>
            </a:r>
          </a:p>
        </p:txBody>
      </p:sp>
      <p:sp>
        <p:nvSpPr>
          <p:cNvPr name="TextBox 8" id="8"/>
          <p:cNvSpPr txBox="true"/>
          <p:nvPr/>
        </p:nvSpPr>
        <p:spPr>
          <a:xfrm rot="0">
            <a:off x="1979437" y="2190604"/>
            <a:ext cx="15196909" cy="6366510"/>
          </a:xfrm>
          <a:prstGeom prst="rect">
            <a:avLst/>
          </a:prstGeom>
        </p:spPr>
        <p:txBody>
          <a:bodyPr anchor="t" rtlCol="false" tIns="0" lIns="0" bIns="0" rIns="0">
            <a:spAutoFit/>
          </a:bodyPr>
          <a:lstStyle/>
          <a:p>
            <a:pPr algn="just">
              <a:lnSpc>
                <a:spcPts val="5040"/>
              </a:lnSpc>
            </a:pPr>
            <a:r>
              <a:rPr lang="en-US" sz="3600">
                <a:solidFill>
                  <a:srgbClr val="000000"/>
                </a:solidFill>
                <a:latin typeface="Radley"/>
              </a:rPr>
              <a:t>There are two implementation which we are seeking and thinking to add upon which are as follows:</a:t>
            </a:r>
          </a:p>
          <a:p>
            <a:pPr algn="just">
              <a:lnSpc>
                <a:spcPts val="5040"/>
              </a:lnSpc>
            </a:pPr>
          </a:p>
          <a:p>
            <a:pPr algn="just" marL="777240" indent="-388620" lvl="1">
              <a:lnSpc>
                <a:spcPts val="5040"/>
              </a:lnSpc>
              <a:buAutoNum type="arabicPeriod" startAt="1"/>
            </a:pPr>
            <a:r>
              <a:rPr lang="en-US" sz="3600">
                <a:solidFill>
                  <a:srgbClr val="000000"/>
                </a:solidFill>
                <a:latin typeface="Radley"/>
              </a:rPr>
              <a:t>AMBULANCE SAFETY: Here , in this project, we can only detect the first three - four rows so depending upon that we seek to increase the detection area so that the ambulance can easily be detected and pass the signal and the life can be saved.</a:t>
            </a:r>
          </a:p>
          <a:p>
            <a:pPr algn="just" marL="777240" indent="-388620" lvl="1">
              <a:lnSpc>
                <a:spcPts val="5040"/>
              </a:lnSpc>
              <a:buAutoNum type="arabicPeriod" startAt="1"/>
            </a:pPr>
            <a:r>
              <a:rPr lang="en-US" sz="3600">
                <a:solidFill>
                  <a:srgbClr val="000000"/>
                </a:solidFill>
                <a:latin typeface="Radley"/>
              </a:rPr>
              <a:t>SPEED Detection and chalan : It will detect and send warning for over speeding and if user exceeds limit of warning it will generate E-chalan for registered vehicle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0"/>
            <a:ext cx="16145736" cy="10028167"/>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714825" y="886225"/>
            <a:ext cx="16858350" cy="1057800"/>
          </a:xfrm>
          <a:prstGeom prst="rect">
            <a:avLst/>
          </a:prstGeom>
        </p:spPr>
        <p:txBody>
          <a:bodyPr anchor="t" rtlCol="false" tIns="0" lIns="0" bIns="0" rIns="0">
            <a:spAutoFit/>
          </a:bodyPr>
          <a:lstStyle/>
          <a:p>
            <a:pPr algn="l">
              <a:lnSpc>
                <a:spcPts val="5759"/>
              </a:lnSpc>
            </a:pPr>
            <a:r>
              <a:rPr lang="en-US" sz="4800">
                <a:solidFill>
                  <a:srgbClr val="002060"/>
                </a:solidFill>
                <a:latin typeface="Arial"/>
              </a:rPr>
              <a:t>Conclusion</a:t>
            </a:r>
          </a:p>
        </p:txBody>
      </p:sp>
      <p:sp>
        <p:nvSpPr>
          <p:cNvPr name="TextBox 8" id="8"/>
          <p:cNvSpPr txBox="true"/>
          <p:nvPr/>
        </p:nvSpPr>
        <p:spPr>
          <a:xfrm rot="0">
            <a:off x="2061074" y="2471738"/>
            <a:ext cx="13792126" cy="6286500"/>
          </a:xfrm>
          <a:prstGeom prst="rect">
            <a:avLst/>
          </a:prstGeom>
        </p:spPr>
        <p:txBody>
          <a:bodyPr anchor="t" rtlCol="false" tIns="0" lIns="0" bIns="0" rIns="0">
            <a:spAutoFit/>
          </a:bodyPr>
          <a:lstStyle/>
          <a:p>
            <a:pPr algn="ctr">
              <a:lnSpc>
                <a:spcPts val="4199"/>
              </a:lnSpc>
            </a:pPr>
          </a:p>
          <a:p>
            <a:pPr algn="ctr">
              <a:lnSpc>
                <a:spcPts val="4199"/>
              </a:lnSpc>
            </a:pPr>
            <a:r>
              <a:rPr lang="en-US" sz="3499">
                <a:solidFill>
                  <a:srgbClr val="000000"/>
                </a:solidFill>
                <a:latin typeface="Radley"/>
              </a:rPr>
              <a:t>In conclusion, developing this innovative traffic management system has been an exhilarating journey.</a:t>
            </a:r>
          </a:p>
          <a:p>
            <a:pPr algn="ctr">
              <a:lnSpc>
                <a:spcPts val="4199"/>
              </a:lnSpc>
            </a:pPr>
          </a:p>
          <a:p>
            <a:pPr algn="ctr" marL="693860" indent="-346930" lvl="1">
              <a:lnSpc>
                <a:spcPts val="4199"/>
              </a:lnSpc>
              <a:buFont typeface="Arial"/>
              <a:buChar char="•"/>
            </a:pPr>
            <a:r>
              <a:rPr lang="en-US" sz="3499">
                <a:solidFill>
                  <a:srgbClr val="000000"/>
                </a:solidFill>
                <a:latin typeface="Radley"/>
              </a:rPr>
              <a:t>We trust that our efforts will significantly impact road efficiency and safety, and we're excited to witness the positive transformations.</a:t>
            </a:r>
          </a:p>
          <a:p>
            <a:pPr algn="ctr" marL="693860" indent="-346930" lvl="1">
              <a:lnSpc>
                <a:spcPts val="4199"/>
              </a:lnSpc>
            </a:pPr>
          </a:p>
          <a:p>
            <a:pPr algn="ctr" marL="693860" indent="-346930" lvl="1">
              <a:lnSpc>
                <a:spcPts val="4199"/>
              </a:lnSpc>
              <a:buFont typeface="Arial"/>
              <a:buChar char="•"/>
            </a:pPr>
            <a:r>
              <a:rPr lang="en-US" sz="3499">
                <a:solidFill>
                  <a:srgbClr val="000000"/>
                </a:solidFill>
                <a:latin typeface="Radley"/>
              </a:rPr>
              <a:t>Thank you for joining us on this remarkable journey, and we eagerly anticipate the continued evolution and success of our traffic management solution.</a:t>
            </a:r>
          </a:p>
          <a:p>
            <a:pPr algn="ctr" marL="693860" indent="-346930" lvl="1">
              <a:lnSpc>
                <a:spcPts val="41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821069" y="1759070"/>
            <a:ext cx="5836210" cy="312235"/>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Project Objectives</a:t>
            </a:r>
          </a:p>
        </p:txBody>
      </p:sp>
      <p:sp>
        <p:nvSpPr>
          <p:cNvPr name="Freeform 8" id="8"/>
          <p:cNvSpPr/>
          <p:nvPr/>
        </p:nvSpPr>
        <p:spPr>
          <a:xfrm flipH="false" flipV="false" rot="0">
            <a:off x="10470750" y="2456754"/>
            <a:ext cx="6389880" cy="6389880"/>
          </a:xfrm>
          <a:custGeom>
            <a:avLst/>
            <a:gdLst/>
            <a:ahLst/>
            <a:cxnLst/>
            <a:rect r="r" b="b" t="t" l="l"/>
            <a:pathLst>
              <a:path h="6389880" w="6389880">
                <a:moveTo>
                  <a:pt x="0" y="0"/>
                </a:moveTo>
                <a:lnTo>
                  <a:pt x="6389880" y="0"/>
                </a:lnTo>
                <a:lnTo>
                  <a:pt x="6389880" y="6389880"/>
                </a:lnTo>
                <a:lnTo>
                  <a:pt x="0" y="6389880"/>
                </a:lnTo>
                <a:lnTo>
                  <a:pt x="0" y="0"/>
                </a:lnTo>
                <a:close/>
              </a:path>
            </a:pathLst>
          </a:custGeom>
          <a:blipFill>
            <a:blip r:embed="rId6"/>
            <a:stretch>
              <a:fillRect l="0" t="0" r="0" b="0"/>
            </a:stretch>
          </a:blipFill>
        </p:spPr>
      </p:sp>
      <p:sp>
        <p:nvSpPr>
          <p:cNvPr name="TextBox 9" id="9"/>
          <p:cNvSpPr txBox="true"/>
          <p:nvPr/>
        </p:nvSpPr>
        <p:spPr>
          <a:xfrm rot="0">
            <a:off x="821069" y="2764285"/>
            <a:ext cx="7507478" cy="5418278"/>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al"/>
              </a:rPr>
              <a:t>Problem Statement</a:t>
            </a:r>
          </a:p>
          <a:p>
            <a:pPr algn="l" marL="675640" indent="-337820" lvl="1">
              <a:lnSpc>
                <a:spcPts val="3359"/>
              </a:lnSpc>
              <a:buFont typeface="Arial"/>
              <a:buChar char="•"/>
            </a:pPr>
            <a:r>
              <a:rPr lang="en-US" sz="2799">
                <a:solidFill>
                  <a:srgbClr val="000000"/>
                </a:solidFill>
                <a:latin typeface="Arial"/>
              </a:rPr>
              <a:t>Project Overview – Introduction</a:t>
            </a:r>
          </a:p>
          <a:p>
            <a:pPr algn="l" marL="675640" indent="-337820" lvl="1">
              <a:lnSpc>
                <a:spcPts val="3359"/>
              </a:lnSpc>
              <a:buFont typeface="Arial"/>
              <a:buChar char="•"/>
            </a:pPr>
            <a:r>
              <a:rPr lang="en-US" sz="2799">
                <a:solidFill>
                  <a:srgbClr val="000000"/>
                </a:solidFill>
                <a:latin typeface="Arial"/>
              </a:rPr>
              <a:t>End Users</a:t>
            </a:r>
          </a:p>
          <a:p>
            <a:pPr algn="l" marL="675640" indent="-337820" lvl="1">
              <a:lnSpc>
                <a:spcPts val="3359"/>
              </a:lnSpc>
              <a:buFont typeface="Arial"/>
              <a:buChar char="•"/>
            </a:pPr>
            <a:r>
              <a:rPr lang="en-US" sz="2799">
                <a:solidFill>
                  <a:srgbClr val="000000"/>
                </a:solidFill>
                <a:latin typeface="Arial"/>
              </a:rPr>
              <a:t>Wow Factor in Project</a:t>
            </a:r>
          </a:p>
          <a:p>
            <a:pPr algn="l" marL="675640" indent="-337820" lvl="1">
              <a:lnSpc>
                <a:spcPts val="3359"/>
              </a:lnSpc>
              <a:buFont typeface="Arial"/>
              <a:buChar char="•"/>
            </a:pPr>
            <a:r>
              <a:rPr lang="en-US" sz="2799">
                <a:solidFill>
                  <a:srgbClr val="000000"/>
                </a:solidFill>
                <a:latin typeface="Arial"/>
              </a:rPr>
              <a:t>Modelling/Block Diagram/Flow of Project</a:t>
            </a:r>
          </a:p>
          <a:p>
            <a:pPr algn="l" marL="675640" indent="-337820" lvl="1">
              <a:lnSpc>
                <a:spcPts val="3359"/>
              </a:lnSpc>
              <a:buFont typeface="Arial"/>
              <a:buChar char="•"/>
            </a:pPr>
            <a:r>
              <a:rPr lang="en-US" sz="2799">
                <a:solidFill>
                  <a:srgbClr val="000000"/>
                </a:solidFill>
                <a:latin typeface="Arial"/>
              </a:rPr>
              <a:t>Result/outcomes</a:t>
            </a:r>
          </a:p>
          <a:p>
            <a:pPr algn="l" marL="675640" indent="-337820" lvl="1">
              <a:lnSpc>
                <a:spcPts val="3359"/>
              </a:lnSpc>
              <a:buFont typeface="Arial"/>
              <a:buChar char="•"/>
            </a:pPr>
            <a:r>
              <a:rPr lang="en-US" sz="2799">
                <a:solidFill>
                  <a:srgbClr val="000000"/>
                </a:solidFill>
                <a:latin typeface="Arial"/>
              </a:rPr>
              <a:t>Conclusion</a:t>
            </a:r>
          </a:p>
          <a:p>
            <a:pPr algn="l" marL="675640" indent="-337820" lvl="1">
              <a:lnSpc>
                <a:spcPts val="3359"/>
              </a:lnSpc>
              <a:buFont typeface="Arial"/>
              <a:buChar char="•"/>
            </a:pPr>
            <a:r>
              <a:rPr lang="en-US" sz="2799">
                <a:solidFill>
                  <a:srgbClr val="000000"/>
                </a:solidFill>
                <a:latin typeface="Arial"/>
              </a:rPr>
              <a:t>Future Perspective</a:t>
            </a:r>
          </a:p>
          <a:p>
            <a:pPr algn="l" marL="675640" indent="-337820" lvl="1">
              <a:lnSpc>
                <a:spcPts val="3359"/>
              </a:lnSpc>
            </a:pPr>
          </a:p>
          <a:p>
            <a:pPr algn="l" marL="675640" indent="-337820" lvl="1">
              <a:lnSpc>
                <a:spcPts val="3359"/>
              </a:lnSpc>
            </a:pPr>
          </a:p>
          <a:p>
            <a:pPr algn="l" marL="675640" indent="-337820" lvl="1">
              <a:lnSpc>
                <a:spcPts val="3359"/>
              </a:lnSpc>
            </a:pPr>
          </a:p>
          <a:p>
            <a:pPr algn="l" marL="675640" indent="-337820" lvl="1">
              <a:lnSpc>
                <a:spcPts val="3359"/>
              </a:lnSpc>
            </a:pPr>
          </a:p>
          <a:p>
            <a:pPr algn="l" marL="675640" indent="-337820" lvl="1">
              <a:lnSpc>
                <a:spcPts val="335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6424778" y="4393768"/>
            <a:ext cx="5438444" cy="879566"/>
          </a:xfrm>
          <a:prstGeom prst="rect">
            <a:avLst/>
          </a:prstGeom>
        </p:spPr>
        <p:txBody>
          <a:bodyPr anchor="t" rtlCol="false" tIns="0" lIns="0" bIns="0" rIns="0">
            <a:spAutoFit/>
          </a:bodyPr>
          <a:lstStyle/>
          <a:p>
            <a:pPr algn="ctr">
              <a:lnSpc>
                <a:spcPts val="5399"/>
              </a:lnSpc>
            </a:pPr>
            <a:r>
              <a:rPr lang="en-US" sz="4999">
                <a:solidFill>
                  <a:srgbClr val="000000"/>
                </a:solidFill>
                <a:latin typeface="Arial"/>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748882" y="1197952"/>
            <a:ext cx="16858350" cy="1057800"/>
          </a:xfrm>
          <a:prstGeom prst="rect">
            <a:avLst/>
          </a:prstGeom>
        </p:spPr>
        <p:txBody>
          <a:bodyPr anchor="t" rtlCol="false" tIns="0" lIns="0" bIns="0" rIns="0">
            <a:spAutoFit/>
          </a:bodyPr>
          <a:lstStyle/>
          <a:p>
            <a:pPr algn="l">
              <a:lnSpc>
                <a:spcPts val="5759"/>
              </a:lnSpc>
            </a:pPr>
            <a:r>
              <a:rPr lang="en-US" sz="4800">
                <a:solidFill>
                  <a:srgbClr val="002060"/>
                </a:solidFill>
                <a:latin typeface="Arial"/>
              </a:rPr>
              <a:t>Problem Statement</a:t>
            </a:r>
          </a:p>
        </p:txBody>
      </p:sp>
      <p:sp>
        <p:nvSpPr>
          <p:cNvPr name="TextBox 8" id="8"/>
          <p:cNvSpPr txBox="true"/>
          <p:nvPr/>
        </p:nvSpPr>
        <p:spPr>
          <a:xfrm rot="0">
            <a:off x="1028700" y="3311236"/>
            <a:ext cx="16542150" cy="2386330"/>
          </a:xfrm>
          <a:prstGeom prst="rect">
            <a:avLst/>
          </a:prstGeom>
        </p:spPr>
        <p:txBody>
          <a:bodyPr anchor="t" rtlCol="false" tIns="0" lIns="0" bIns="0" rIns="0">
            <a:spAutoFit/>
          </a:bodyPr>
          <a:lstStyle/>
          <a:p>
            <a:pPr algn="l">
              <a:lnSpc>
                <a:spcPts val="4760"/>
              </a:lnSpc>
            </a:pPr>
            <a:r>
              <a:rPr lang="en-US" sz="3500">
                <a:solidFill>
                  <a:srgbClr val="000000"/>
                </a:solidFill>
                <a:latin typeface="Radley"/>
              </a:rPr>
              <a:t>Revolutionize traditional traffic management with an advanced system integrating deep learning object detection and real-time analysis. The project addresses the pressing need for efficient traffic management systems capable of mitigating congestion and ensuring smoother commuting experiences.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588402" y="1128680"/>
            <a:ext cx="16858350" cy="1057800"/>
          </a:xfrm>
          <a:prstGeom prst="rect">
            <a:avLst/>
          </a:prstGeom>
        </p:spPr>
        <p:txBody>
          <a:bodyPr anchor="t" rtlCol="false" tIns="0" lIns="0" bIns="0" rIns="0">
            <a:spAutoFit/>
          </a:bodyPr>
          <a:lstStyle/>
          <a:p>
            <a:pPr algn="l">
              <a:lnSpc>
                <a:spcPts val="5759"/>
              </a:lnSpc>
            </a:pPr>
            <a:r>
              <a:rPr lang="en-US" sz="4800">
                <a:solidFill>
                  <a:srgbClr val="002060"/>
                </a:solidFill>
                <a:latin typeface="Arial"/>
              </a:rPr>
              <a:t>Project overview - Introduction</a:t>
            </a:r>
          </a:p>
        </p:txBody>
      </p:sp>
      <p:sp>
        <p:nvSpPr>
          <p:cNvPr name="TextBox 8" id="8"/>
          <p:cNvSpPr txBox="true"/>
          <p:nvPr/>
        </p:nvSpPr>
        <p:spPr>
          <a:xfrm rot="0">
            <a:off x="1028700" y="3024620"/>
            <a:ext cx="15977755" cy="3653154"/>
          </a:xfrm>
          <a:prstGeom prst="rect">
            <a:avLst/>
          </a:prstGeom>
        </p:spPr>
        <p:txBody>
          <a:bodyPr anchor="t" rtlCol="false" tIns="0" lIns="0" bIns="0" rIns="0">
            <a:spAutoFit/>
          </a:bodyPr>
          <a:lstStyle/>
          <a:p>
            <a:pPr>
              <a:lnSpc>
                <a:spcPts val="4760"/>
              </a:lnSpc>
            </a:pPr>
            <a:r>
              <a:rPr lang="en-US" sz="3500">
                <a:solidFill>
                  <a:srgbClr val="000000"/>
                </a:solidFill>
                <a:latin typeface="Arial"/>
              </a:rPr>
              <a:t>Urbanization and population growth have led to unprecedented challenges in managing traffic flow effectively. Conventional approaches to traffic management rely on static rules and infrastructure, which often result in inefficiencies and congestion, leading to wasted time and resources. To address these challenges, our project leverages advanced technologies to develop a dynamic and adaptive traffic management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61900" y="1057333"/>
            <a:ext cx="15164200" cy="4929378"/>
          </a:xfrm>
          <a:prstGeom prst="rect">
            <a:avLst/>
          </a:prstGeom>
        </p:spPr>
        <p:txBody>
          <a:bodyPr anchor="t" rtlCol="false" tIns="0" lIns="0" bIns="0" rIns="0">
            <a:spAutoFit/>
          </a:bodyPr>
          <a:lstStyle/>
          <a:p>
            <a:pPr algn="ctr">
              <a:lnSpc>
                <a:spcPts val="7776"/>
              </a:lnSpc>
            </a:pPr>
            <a:r>
              <a:rPr lang="en-US" sz="7200">
                <a:solidFill>
                  <a:srgbClr val="000000"/>
                </a:solidFill>
                <a:latin typeface="Radley"/>
              </a:rPr>
              <a:t>Technical Dilemma</a:t>
            </a:r>
          </a:p>
          <a:p>
            <a:pPr algn="ctr">
              <a:lnSpc>
                <a:spcPts val="7776"/>
              </a:lnSpc>
            </a:pPr>
          </a:p>
          <a:p>
            <a:pPr algn="ctr">
              <a:lnSpc>
                <a:spcPts val="7776"/>
              </a:lnSpc>
            </a:pPr>
          </a:p>
          <a:p>
            <a:pPr algn="ctr">
              <a:lnSpc>
                <a:spcPts val="7776"/>
              </a:lnSpc>
            </a:pPr>
          </a:p>
          <a:p>
            <a:pPr algn="ctr">
              <a:lnSpc>
                <a:spcPts val="7776"/>
              </a:lnSpc>
            </a:pPr>
          </a:p>
        </p:txBody>
      </p:sp>
      <p:sp>
        <p:nvSpPr>
          <p:cNvPr name="Freeform 3" id="3"/>
          <p:cNvSpPr/>
          <p:nvPr/>
        </p:nvSpPr>
        <p:spPr>
          <a:xfrm flipH="false" flipV="false" rot="0">
            <a:off x="1753997" y="2727835"/>
            <a:ext cx="5494090" cy="5272966"/>
          </a:xfrm>
          <a:custGeom>
            <a:avLst/>
            <a:gdLst/>
            <a:ahLst/>
            <a:cxnLst/>
            <a:rect r="r" b="b" t="t" l="l"/>
            <a:pathLst>
              <a:path h="5272966" w="5494090">
                <a:moveTo>
                  <a:pt x="0" y="0"/>
                </a:moveTo>
                <a:lnTo>
                  <a:pt x="5494089" y="0"/>
                </a:lnTo>
                <a:lnTo>
                  <a:pt x="5494089" y="5272965"/>
                </a:lnTo>
                <a:lnTo>
                  <a:pt x="0" y="5272965"/>
                </a:lnTo>
                <a:lnTo>
                  <a:pt x="0" y="0"/>
                </a:lnTo>
                <a:close/>
              </a:path>
            </a:pathLst>
          </a:custGeom>
          <a:blipFill>
            <a:blip r:embed="rId2"/>
            <a:stretch>
              <a:fillRect l="0" t="0" r="0" b="0"/>
            </a:stretch>
          </a:blipFill>
        </p:spPr>
      </p:sp>
      <p:sp>
        <p:nvSpPr>
          <p:cNvPr name="Freeform 4" id="4"/>
          <p:cNvSpPr/>
          <p:nvPr/>
        </p:nvSpPr>
        <p:spPr>
          <a:xfrm flipH="false" flipV="false" rot="0">
            <a:off x="11512397" y="2719606"/>
            <a:ext cx="5213703" cy="5281194"/>
          </a:xfrm>
          <a:custGeom>
            <a:avLst/>
            <a:gdLst/>
            <a:ahLst/>
            <a:cxnLst/>
            <a:rect r="r" b="b" t="t" l="l"/>
            <a:pathLst>
              <a:path h="5281194" w="5213703">
                <a:moveTo>
                  <a:pt x="0" y="0"/>
                </a:moveTo>
                <a:lnTo>
                  <a:pt x="5213703" y="0"/>
                </a:lnTo>
                <a:lnTo>
                  <a:pt x="5213703" y="5281194"/>
                </a:lnTo>
                <a:lnTo>
                  <a:pt x="0" y="5281194"/>
                </a:lnTo>
                <a:lnTo>
                  <a:pt x="0" y="0"/>
                </a:lnTo>
                <a:close/>
              </a:path>
            </a:pathLst>
          </a:custGeom>
          <a:blipFill>
            <a:blip r:embed="rId3"/>
            <a:stretch>
              <a:fillRect l="0" t="0" r="0" b="0"/>
            </a:stretch>
          </a:blipFill>
        </p:spPr>
      </p:sp>
      <p:sp>
        <p:nvSpPr>
          <p:cNvPr name="TextBox 5" id="5"/>
          <p:cNvSpPr txBox="true"/>
          <p:nvPr/>
        </p:nvSpPr>
        <p:spPr>
          <a:xfrm rot="0">
            <a:off x="7248086" y="3954112"/>
            <a:ext cx="4197830" cy="2819400"/>
          </a:xfrm>
          <a:prstGeom prst="rect">
            <a:avLst/>
          </a:prstGeom>
        </p:spPr>
        <p:txBody>
          <a:bodyPr anchor="t" rtlCol="false" tIns="0" lIns="0" bIns="0" rIns="0">
            <a:spAutoFit/>
          </a:bodyPr>
          <a:lstStyle/>
          <a:p>
            <a:pPr algn="ctr">
              <a:lnSpc>
                <a:spcPts val="21600"/>
              </a:lnSpc>
            </a:pPr>
            <a:r>
              <a:rPr lang="en-US" sz="20000" spc="-400">
                <a:solidFill>
                  <a:srgbClr val="000000"/>
                </a:solidFill>
                <a:latin typeface="Arsenal"/>
              </a:rPr>
              <a:t>Vs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714825" y="886225"/>
            <a:ext cx="16858350" cy="1057800"/>
          </a:xfrm>
          <a:prstGeom prst="rect">
            <a:avLst/>
          </a:prstGeom>
        </p:spPr>
        <p:txBody>
          <a:bodyPr anchor="t" rtlCol="false" tIns="0" lIns="0" bIns="0" rIns="0">
            <a:spAutoFit/>
          </a:bodyPr>
          <a:lstStyle/>
          <a:p>
            <a:pPr algn="l">
              <a:lnSpc>
                <a:spcPts val="5759"/>
              </a:lnSpc>
            </a:pPr>
            <a:r>
              <a:rPr lang="en-US" sz="4800">
                <a:solidFill>
                  <a:srgbClr val="002060"/>
                </a:solidFill>
                <a:latin typeface="Arial"/>
              </a:rPr>
              <a:t>End User</a:t>
            </a:r>
          </a:p>
        </p:txBody>
      </p:sp>
      <p:sp>
        <p:nvSpPr>
          <p:cNvPr name="TextBox 8" id="8"/>
          <p:cNvSpPr txBox="true"/>
          <p:nvPr/>
        </p:nvSpPr>
        <p:spPr>
          <a:xfrm rot="0">
            <a:off x="989867" y="2729196"/>
            <a:ext cx="16308267" cy="4780982"/>
          </a:xfrm>
          <a:prstGeom prst="rect">
            <a:avLst/>
          </a:prstGeom>
        </p:spPr>
        <p:txBody>
          <a:bodyPr anchor="t" rtlCol="false" tIns="0" lIns="0" bIns="0" rIns="0">
            <a:spAutoFit/>
          </a:bodyPr>
          <a:lstStyle/>
          <a:p>
            <a:pPr marL="762082" indent="-381041" lvl="1">
              <a:lnSpc>
                <a:spcPts val="4765"/>
              </a:lnSpc>
              <a:buFont typeface="Arial"/>
              <a:buChar char="•"/>
            </a:pPr>
            <a:r>
              <a:rPr lang="en-US" sz="3529">
                <a:solidFill>
                  <a:srgbClr val="002060"/>
                </a:solidFill>
                <a:latin typeface="Radley"/>
              </a:rPr>
              <a:t>Traffic authorities and city planners responsible for managing roadways and ensuring efficient traffic flow.</a:t>
            </a:r>
          </a:p>
          <a:p>
            <a:pPr marL="762082" indent="-381041" lvl="1">
              <a:lnSpc>
                <a:spcPts val="4765"/>
              </a:lnSpc>
              <a:buFont typeface="Arial"/>
              <a:buChar char="•"/>
            </a:pPr>
            <a:r>
              <a:rPr lang="en-US" sz="3529">
                <a:solidFill>
                  <a:srgbClr val="002060"/>
                </a:solidFill>
                <a:latin typeface="Radley"/>
              </a:rPr>
              <a:t>Commuters and drivers seeking smoother and safer travel experiences on urban roads.</a:t>
            </a:r>
          </a:p>
          <a:p>
            <a:pPr marL="762082" indent="-381041" lvl="1">
              <a:lnSpc>
                <a:spcPts val="4765"/>
              </a:lnSpc>
              <a:buFont typeface="Arial"/>
              <a:buChar char="•"/>
            </a:pPr>
            <a:r>
              <a:rPr lang="en-US" sz="3529">
                <a:solidFill>
                  <a:srgbClr val="002060"/>
                </a:solidFill>
                <a:latin typeface="Radley"/>
              </a:rPr>
              <a:t>Emergency service providers requiring swift and unobstructed access to incidents and accidents.</a:t>
            </a:r>
          </a:p>
          <a:p>
            <a:pPr marL="762082" indent="-381041" lvl="1">
              <a:lnSpc>
                <a:spcPts val="4765"/>
              </a:lnSpc>
              <a:buFont typeface="Arial"/>
              <a:buChar char="•"/>
            </a:pPr>
            <a:r>
              <a:rPr lang="en-US" sz="3529">
                <a:solidFill>
                  <a:srgbClr val="002060"/>
                </a:solidFill>
                <a:latin typeface="Radley"/>
              </a:rPr>
              <a:t>Urban planners and policymakers interested in leveraging technology to improve transportation infrastructure and city planning.</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000000"/>
                </a:solidFill>
                <a:latin typeface="Arsenal"/>
              </a:rPr>
              <a:t>Our proposed solution</a:t>
            </a:r>
          </a:p>
        </p:txBody>
      </p:sp>
      <p:sp>
        <p:nvSpPr>
          <p:cNvPr name="TextBox 3" id="3"/>
          <p:cNvSpPr txBox="true"/>
          <p:nvPr/>
        </p:nvSpPr>
        <p:spPr>
          <a:xfrm rot="0">
            <a:off x="1842744" y="2402879"/>
            <a:ext cx="14602514" cy="1095375"/>
          </a:xfrm>
          <a:prstGeom prst="rect">
            <a:avLst/>
          </a:prstGeom>
        </p:spPr>
        <p:txBody>
          <a:bodyPr anchor="t" rtlCol="false" tIns="0" lIns="0" bIns="0" rIns="0">
            <a:spAutoFit/>
          </a:bodyPr>
          <a:lstStyle/>
          <a:p>
            <a:pPr algn="ctr">
              <a:lnSpc>
                <a:spcPts val="4319"/>
              </a:lnSpc>
            </a:pPr>
            <a:r>
              <a:rPr lang="en-US" sz="3599">
                <a:solidFill>
                  <a:srgbClr val="000000"/>
                </a:solidFill>
                <a:latin typeface="Radley"/>
              </a:rPr>
              <a:t>To overcome all this issues in traditional crowdfunding applications, we are hereby providing our solution with key features like:</a:t>
            </a:r>
          </a:p>
        </p:txBody>
      </p:sp>
      <p:sp>
        <p:nvSpPr>
          <p:cNvPr name="TextBox 4" id="4"/>
          <p:cNvSpPr txBox="true"/>
          <p:nvPr/>
        </p:nvSpPr>
        <p:spPr>
          <a:xfrm rot="0">
            <a:off x="1664161" y="3953528"/>
            <a:ext cx="14959673" cy="4648200"/>
          </a:xfrm>
          <a:prstGeom prst="rect">
            <a:avLst/>
          </a:prstGeom>
        </p:spPr>
        <p:txBody>
          <a:bodyPr anchor="t" rtlCol="false" tIns="0" lIns="0" bIns="0" rIns="0">
            <a:spAutoFit/>
          </a:bodyPr>
          <a:lstStyle/>
          <a:p>
            <a:pPr algn="l" marL="696980" indent="-348490" lvl="1">
              <a:lnSpc>
                <a:spcPts val="4621"/>
              </a:lnSpc>
              <a:buFont typeface="Arial"/>
              <a:buChar char="•"/>
            </a:pPr>
            <a:r>
              <a:rPr lang="en-US" sz="3851">
                <a:solidFill>
                  <a:srgbClr val="000000"/>
                </a:solidFill>
                <a:latin typeface="Radley"/>
              </a:rPr>
              <a:t>Real-time Object Detection! Implementing deep learning models for real-time vehicle detection within traffic streams.</a:t>
            </a:r>
          </a:p>
          <a:p>
            <a:pPr algn="l" marL="696980" indent="-348490" lvl="1">
              <a:lnSpc>
                <a:spcPts val="4621"/>
              </a:lnSpc>
            </a:pPr>
          </a:p>
          <a:p>
            <a:pPr algn="l" marL="696980" indent="-348490" lvl="1">
              <a:lnSpc>
                <a:spcPts val="4621"/>
              </a:lnSpc>
              <a:buFont typeface="Arial"/>
              <a:buChar char="•"/>
            </a:pPr>
            <a:r>
              <a:rPr lang="en-US" sz="3851">
                <a:solidFill>
                  <a:srgbClr val="000000"/>
                </a:solidFill>
                <a:latin typeface="Radley"/>
              </a:rPr>
              <a:t>Dynamic Traffic Flow Optimization! Utilizing data analysis to predict and adjust traffic patterns for enhanced efficiency.</a:t>
            </a:r>
          </a:p>
          <a:p>
            <a:pPr algn="l" marL="696980" indent="-348490" lvl="1">
              <a:lnSpc>
                <a:spcPts val="4621"/>
              </a:lnSpc>
            </a:pPr>
          </a:p>
          <a:p>
            <a:pPr algn="l" marL="696980" indent="-348490" lvl="1">
              <a:lnSpc>
                <a:spcPts val="4621"/>
              </a:lnSpc>
              <a:buFont typeface="Arial"/>
              <a:buChar char="•"/>
            </a:pPr>
            <a:r>
              <a:rPr lang="en-US" sz="3851">
                <a:solidFill>
                  <a:srgbClr val="000000"/>
                </a:solidFill>
                <a:latin typeface="Radley"/>
              </a:rPr>
              <a:t>Intelligent Token Passing Mechanism! Employing a token-based system to prioritize vehicle flow, especially for emergency vehicles.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714825" y="886225"/>
            <a:ext cx="16858350" cy="1057800"/>
          </a:xfrm>
          <a:prstGeom prst="rect">
            <a:avLst/>
          </a:prstGeom>
        </p:spPr>
        <p:txBody>
          <a:bodyPr anchor="t" rtlCol="false" tIns="0" lIns="0" bIns="0" rIns="0">
            <a:spAutoFit/>
          </a:bodyPr>
          <a:lstStyle/>
          <a:p>
            <a:pPr algn="l">
              <a:lnSpc>
                <a:spcPts val="5759"/>
              </a:lnSpc>
            </a:pPr>
            <a:r>
              <a:rPr lang="en-US" sz="4800">
                <a:solidFill>
                  <a:srgbClr val="002060"/>
                </a:solidFill>
                <a:latin typeface="Arial"/>
              </a:rPr>
              <a:t>Wow Factor in Solution</a:t>
            </a:r>
          </a:p>
        </p:txBody>
      </p:sp>
      <p:sp>
        <p:nvSpPr>
          <p:cNvPr name="TextBox 8" id="8"/>
          <p:cNvSpPr txBox="true"/>
          <p:nvPr/>
        </p:nvSpPr>
        <p:spPr>
          <a:xfrm rot="0">
            <a:off x="1028700" y="3200400"/>
            <a:ext cx="15948314" cy="3810000"/>
          </a:xfrm>
          <a:prstGeom prst="rect">
            <a:avLst/>
          </a:prstGeom>
        </p:spPr>
        <p:txBody>
          <a:bodyPr anchor="t" rtlCol="false" tIns="0" lIns="0" bIns="0" rIns="0">
            <a:spAutoFit/>
          </a:bodyPr>
          <a:lstStyle/>
          <a:p>
            <a:pPr>
              <a:lnSpc>
                <a:spcPts val="4200"/>
              </a:lnSpc>
            </a:pPr>
            <a:r>
              <a:rPr lang="en-US" sz="3500">
                <a:solidFill>
                  <a:srgbClr val="002060"/>
                </a:solidFill>
                <a:latin typeface="Arial"/>
              </a:rPr>
              <a:t>Cutting-edge tech: Deep learning algorithms analyze real-time traffic data for optimal flow.</a:t>
            </a:r>
          </a:p>
          <a:p>
            <a:pPr>
              <a:lnSpc>
                <a:spcPts val="4200"/>
              </a:lnSpc>
            </a:pPr>
            <a:r>
              <a:rPr lang="en-US" sz="3500">
                <a:solidFill>
                  <a:srgbClr val="002060"/>
                </a:solidFill>
                <a:latin typeface="Arial"/>
              </a:rPr>
              <a:t>Safety first: Proactive measures prevent accidents, ensuring safer journeys.</a:t>
            </a:r>
          </a:p>
          <a:p>
            <a:pPr>
              <a:lnSpc>
                <a:spcPts val="4200"/>
              </a:lnSpc>
            </a:pPr>
            <a:r>
              <a:rPr lang="en-US" sz="3500">
                <a:solidFill>
                  <a:srgbClr val="002060"/>
                </a:solidFill>
                <a:latin typeface="Arial"/>
              </a:rPr>
              <a:t>Smooth rides: Dynamic adjustments minimize delays, reducing travel times.</a:t>
            </a:r>
          </a:p>
          <a:p>
            <a:pPr>
              <a:lnSpc>
                <a:spcPts val="4200"/>
              </a:lnSpc>
            </a:pPr>
            <a:r>
              <a:rPr lang="en-US" sz="3500">
                <a:solidFill>
                  <a:srgbClr val="002060"/>
                </a:solidFill>
                <a:latin typeface="Arial"/>
              </a:rPr>
              <a:t>Eco-friendly: Efficient management lowers fuel consumption and emissions.</a:t>
            </a:r>
          </a:p>
          <a:p>
            <a:pPr>
              <a:lnSpc>
                <a:spcPts val="4200"/>
              </a:lnSpc>
            </a:pPr>
            <a:r>
              <a:rPr lang="en-US" sz="3500">
                <a:solidFill>
                  <a:srgbClr val="002060"/>
                </a:solidFill>
                <a:latin typeface="Arial"/>
              </a:rPr>
              <a:t>Global solution: Addresses urban congestion for smoother, safer, and sustainable cities.</a:t>
            </a:r>
          </a:p>
        </p:txBody>
      </p:sp>
      <p:sp>
        <p:nvSpPr>
          <p:cNvPr name="Freeform 9" id="9"/>
          <p:cNvSpPr/>
          <p:nvPr/>
        </p:nvSpPr>
        <p:spPr>
          <a:xfrm flipH="false" flipV="false" rot="5400000">
            <a:off x="552622" y="3299337"/>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552622" y="4366937"/>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552622" y="5388811"/>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552622" y="4877874"/>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552622" y="5896983"/>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000000"/>
                </a:solidFill>
                <a:latin typeface="Arsenal"/>
              </a:rPr>
              <a:t>OUR GOAL</a:t>
            </a:r>
          </a:p>
        </p:txBody>
      </p:sp>
      <p:sp>
        <p:nvSpPr>
          <p:cNvPr name="TextBox 3" id="3"/>
          <p:cNvSpPr txBox="true"/>
          <p:nvPr/>
        </p:nvSpPr>
        <p:spPr>
          <a:xfrm rot="0">
            <a:off x="1842744" y="2402879"/>
            <a:ext cx="14602514" cy="981075"/>
          </a:xfrm>
          <a:prstGeom prst="rect">
            <a:avLst/>
          </a:prstGeom>
        </p:spPr>
        <p:txBody>
          <a:bodyPr anchor="t" rtlCol="false" tIns="0" lIns="0" bIns="0" rIns="0">
            <a:spAutoFit/>
          </a:bodyPr>
          <a:lstStyle/>
          <a:p>
            <a:pPr algn="ctr">
              <a:lnSpc>
                <a:spcPts val="3839"/>
              </a:lnSpc>
            </a:pPr>
            <a:r>
              <a:rPr lang="en-US" sz="3199">
                <a:solidFill>
                  <a:srgbClr val="000000"/>
                </a:solidFill>
                <a:latin typeface="Radley"/>
              </a:rPr>
              <a:t>We chose this project to address and overcome all the issues with traditional crowdfunding applications like :</a:t>
            </a:r>
          </a:p>
        </p:txBody>
      </p:sp>
      <p:sp>
        <p:nvSpPr>
          <p:cNvPr name="TextBox 4" id="4"/>
          <p:cNvSpPr txBox="true"/>
          <p:nvPr/>
        </p:nvSpPr>
        <p:spPr>
          <a:xfrm rot="0">
            <a:off x="1842744" y="3514654"/>
            <a:ext cx="15343756" cy="4290827"/>
          </a:xfrm>
          <a:prstGeom prst="rect">
            <a:avLst/>
          </a:prstGeom>
        </p:spPr>
        <p:txBody>
          <a:bodyPr anchor="t" rtlCol="false" tIns="0" lIns="0" bIns="0" rIns="0">
            <a:spAutoFit/>
          </a:bodyPr>
          <a:lstStyle/>
          <a:p>
            <a:pPr algn="l" marL="577299" indent="-288649" lvl="1">
              <a:lnSpc>
                <a:spcPts val="5741"/>
              </a:lnSpc>
              <a:buFont typeface="Arial"/>
              <a:buChar char="•"/>
            </a:pPr>
            <a:r>
              <a:rPr lang="en-US" sz="3189">
                <a:solidFill>
                  <a:srgbClr val="000000"/>
                </a:solidFill>
                <a:latin typeface="Radley"/>
              </a:rPr>
              <a:t>Alleviate congestion by optimizing traffic flow and reducing travel times.</a:t>
            </a:r>
          </a:p>
          <a:p>
            <a:pPr algn="l" marL="576894" indent="-288447" lvl="1">
              <a:lnSpc>
                <a:spcPts val="5741"/>
              </a:lnSpc>
              <a:buFont typeface="Arial"/>
              <a:buChar char="•"/>
            </a:pPr>
            <a:r>
              <a:rPr lang="en-US" sz="3189">
                <a:solidFill>
                  <a:srgbClr val="000000"/>
                </a:solidFill>
                <a:latin typeface="Radley"/>
              </a:rPr>
              <a:t>Enhance safety measures to minimize road accidents and ensure safer roadways.</a:t>
            </a:r>
          </a:p>
          <a:p>
            <a:pPr algn="l" marL="577299" indent="-288649" lvl="1">
              <a:lnSpc>
                <a:spcPts val="5741"/>
              </a:lnSpc>
              <a:buFont typeface="Arial"/>
              <a:buChar char="•"/>
            </a:pPr>
            <a:r>
              <a:rPr lang="en-US" sz="3189">
                <a:solidFill>
                  <a:srgbClr val="000000"/>
                </a:solidFill>
                <a:latin typeface="Radley"/>
              </a:rPr>
              <a:t>Embrace technological solutions to develop smarter traffic management systems for modern urban environments.</a:t>
            </a:r>
          </a:p>
          <a:p>
            <a:pPr algn="l" marL="577299" indent="-288649" lvl="1">
              <a:lnSpc>
                <a:spcPts val="5741"/>
              </a:lnSpc>
              <a:buFont typeface="Arial"/>
              <a:buChar char="•"/>
            </a:pPr>
            <a:r>
              <a:rPr lang="en-US" sz="3189">
                <a:solidFill>
                  <a:srgbClr val="000000"/>
                </a:solidFill>
                <a:latin typeface="Radley"/>
              </a:rPr>
              <a:t>Improve commuting efficiency by optimizing travel routes and reducing congestion-related delays.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DAGAlZ_SCJA</dc:identifier>
  <dcterms:modified xsi:type="dcterms:W3CDTF">2011-08-01T06:04:30Z</dcterms:modified>
  <cp:revision>1</cp:revision>
  <dc:title>Capstone_Innovation Marathon sample Template.pptx</dc:title>
</cp:coreProperties>
</file>